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97" r:id="rId2"/>
    <p:sldId id="336" r:id="rId3"/>
    <p:sldId id="335" r:id="rId4"/>
    <p:sldId id="287" r:id="rId5"/>
    <p:sldId id="272" r:id="rId6"/>
    <p:sldId id="337" r:id="rId7"/>
    <p:sldId id="298" r:id="rId8"/>
    <p:sldId id="299" r:id="rId9"/>
    <p:sldId id="300" r:id="rId10"/>
    <p:sldId id="301" r:id="rId11"/>
    <p:sldId id="302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03" r:id="rId44"/>
    <p:sldId id="277" r:id="rId45"/>
    <p:sldId id="27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3" autoAdjust="0"/>
    <p:restoredTop sz="94643"/>
  </p:normalViewPr>
  <p:slideViewPr>
    <p:cSldViewPr snapToGrid="0">
      <p:cViewPr varScale="1">
        <p:scale>
          <a:sx n="74" d="100"/>
          <a:sy n="74" d="100"/>
        </p:scale>
        <p:origin x="12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64A0B-B576-4E77-AC06-89E5BB37C0D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7CA1E-A361-4F11-BAE9-01AF7892A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صفحة الفواصل بين الموضوعات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50210-1E1E-49A2-BEBC-95AA748B4E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7CA1E-A361-4F11-BAE9-01AF7892AE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4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dirty="0"/>
              <a:t>التقييم </a:t>
            </a:r>
            <a:r>
              <a:rPr lang="en-US" dirty="0"/>
              <a:t>QR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50210-1E1E-49A2-BEBC-95AA748B4E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37037B-FB1B-FA6D-C376-68060BDE3DC6}"/>
              </a:ext>
            </a:extLst>
          </p:cNvPr>
          <p:cNvSpPr/>
          <p:nvPr/>
        </p:nvSpPr>
        <p:spPr>
          <a:xfrm>
            <a:off x="1" y="1179871"/>
            <a:ext cx="12192000" cy="568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387D6-30F5-6A9A-2129-276F133DB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445" y="2858847"/>
            <a:ext cx="9459335" cy="1140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1">
              <a:defRPr sz="4500" b="1" i="0">
                <a:solidFill>
                  <a:srgbClr val="FFFFFF"/>
                </a:solidFill>
                <a:latin typeface="Graphik" panose="020B0503030202060203" pitchFamily="34" charset="77"/>
                <a:cs typeface="Graphik Arabic Bol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AEBD6-1B49-1D67-3AC3-1BA0DCA41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226" y="4134564"/>
            <a:ext cx="10239554" cy="580344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 b="0" i="0">
                <a:solidFill>
                  <a:srgbClr val="FFFFFF"/>
                </a:solidFill>
                <a:latin typeface="Graphik" panose="020B0503030202060203" pitchFamily="34" charset="77"/>
                <a:cs typeface="Graphik Arabic Regular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6F75-0AFF-A65A-29DC-90C2E7A2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5247-FC09-4B81-BA14-177860E86E92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42FA-70DD-24A3-E9F2-114DE1DD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7B8E-8D9F-0DDE-D372-48378712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6290-DD35-48D4-91DD-D3AA215850AB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1F9B1-3E0D-1D03-EBFC-C5A1E2895B83}"/>
              </a:ext>
            </a:extLst>
          </p:cNvPr>
          <p:cNvSpPr/>
          <p:nvPr userDrawn="1"/>
        </p:nvSpPr>
        <p:spPr>
          <a:xfrm>
            <a:off x="-1" y="6611428"/>
            <a:ext cx="12192000" cy="246572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6" descr="شعار وزارة التربية والتعليم | Ministry of Education Logo">
            <a:extLst>
              <a:ext uri="{FF2B5EF4-FFF2-40B4-BE49-F238E27FC236}">
                <a16:creationId xmlns:a16="http://schemas.microsoft.com/office/drawing/2014/main" id="{30C7CEF4-0331-686F-BA73-660C10E9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185" y="291401"/>
            <a:ext cx="716888" cy="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شعار كلية البحرين للمعلمين PNG بجودة عالية 2025 - ويكي البحرين">
            <a:extLst>
              <a:ext uri="{FF2B5EF4-FFF2-40B4-BE49-F238E27FC236}">
                <a16:creationId xmlns:a16="http://schemas.microsoft.com/office/drawing/2014/main" id="{6DF11414-B117-60C4-94F6-FB99786544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2238" r="25976" b="5224"/>
          <a:stretch>
            <a:fillRect/>
          </a:stretch>
        </p:blipFill>
        <p:spPr bwMode="auto">
          <a:xfrm>
            <a:off x="8892020" y="288069"/>
            <a:ext cx="670027" cy="7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colorful circle and text&#10;&#10;AI-generated content may be incorrect.">
            <a:extLst>
              <a:ext uri="{FF2B5EF4-FFF2-40B4-BE49-F238E27FC236}">
                <a16:creationId xmlns:a16="http://schemas.microsoft.com/office/drawing/2014/main" id="{FB2EED95-D7BF-8776-0018-8F4941CF0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147" y="416590"/>
            <a:ext cx="1257938" cy="5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1EF4CB-C43B-3693-8E88-2506E6FBD697}"/>
              </a:ext>
            </a:extLst>
          </p:cNvPr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FC5020-845C-5A10-880F-4E6D5841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232" y="4699316"/>
            <a:ext cx="9977519" cy="1140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tx1"/>
                </a:solidFill>
                <a:latin typeface="Graphik" panose="020B0503030202060203" pitchFamily="34" charset="77"/>
                <a:cs typeface="Graphik Arabic Bold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9E063E9-3FBA-AB7B-27EA-C6846E462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232" y="5864678"/>
            <a:ext cx="9977519" cy="5275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raphik" panose="020B0503030202060203" pitchFamily="34" charset="77"/>
                <a:cs typeface="Graphik Arabic Regular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E2950-6B77-C52F-4F86-7AA63AA85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6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BH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408378-76D6-228F-9230-DC842A03D537}"/>
              </a:ext>
            </a:extLst>
          </p:cNvPr>
          <p:cNvSpPr/>
          <p:nvPr userDrawn="1"/>
        </p:nvSpPr>
        <p:spPr>
          <a:xfrm>
            <a:off x="0" y="6611428"/>
            <a:ext cx="12192000" cy="246572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3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473E-D7BC-D661-FD2A-DC6B6B28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765" y="545003"/>
            <a:ext cx="7834085" cy="465214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2200" b="1" i="0">
                <a:solidFill>
                  <a:schemeClr val="accent2"/>
                </a:solidFill>
                <a:latin typeface="GRAPHIK-SEMIBOLD" panose="020B0503030202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011BA5-891F-2104-A7DB-F37F78CFCDB0}"/>
              </a:ext>
            </a:extLst>
          </p:cNvPr>
          <p:cNvSpPr txBox="1">
            <a:spLocks/>
          </p:cNvSpPr>
          <p:nvPr/>
        </p:nvSpPr>
        <p:spPr>
          <a:xfrm>
            <a:off x="349859" y="229572"/>
            <a:ext cx="2444126" cy="226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  <a:latin typeface="Graphik" panose="020B0503030202060203" pitchFamily="34" charset="77"/>
              </a:rPr>
              <a:t>Play to Learn Forum</a:t>
            </a:r>
            <a:endParaRPr 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96465D-E5C6-F619-E249-234BAFD87CBD}"/>
              </a:ext>
            </a:extLst>
          </p:cNvPr>
          <p:cNvSpPr txBox="1">
            <a:spLocks/>
          </p:cNvSpPr>
          <p:nvPr/>
        </p:nvSpPr>
        <p:spPr>
          <a:xfrm>
            <a:off x="9412120" y="212442"/>
            <a:ext cx="2444126" cy="226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Graphik Arabic Regular" pitchFamily="2" charset="-78"/>
                <a:cs typeface="Graphik Arabic Regular" pitchFamily="2" charset="-78"/>
              </a:rPr>
              <a:t>ملتقى نلعب لنتعلم</a:t>
            </a:r>
            <a:endParaRPr lang="ar-BH" sz="500" b="0" i="0" dirty="0">
              <a:solidFill>
                <a:schemeClr val="bg1">
                  <a:lumMod val="50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918026-7D7F-933C-1034-627318EEA547}"/>
              </a:ext>
            </a:extLst>
          </p:cNvPr>
          <p:cNvCxnSpPr>
            <a:cxnSpLocks/>
          </p:cNvCxnSpPr>
          <p:nvPr/>
        </p:nvCxnSpPr>
        <p:spPr>
          <a:xfrm>
            <a:off x="431808" y="470897"/>
            <a:ext cx="1132838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5061556-F505-1779-C1DA-89F55C0B57D4}"/>
              </a:ext>
            </a:extLst>
          </p:cNvPr>
          <p:cNvSpPr/>
          <p:nvPr/>
        </p:nvSpPr>
        <p:spPr>
          <a:xfrm>
            <a:off x="1" y="6705602"/>
            <a:ext cx="12192000" cy="155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56020DC-45B1-BDD4-9253-6DA85633C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3909" y="1038081"/>
            <a:ext cx="10007941" cy="1407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12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1_Title only 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473E-D7BC-D661-FD2A-DC6B6B28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9" y="545003"/>
            <a:ext cx="8634553" cy="465214"/>
          </a:xfrm>
          <a:prstGeom prst="rect">
            <a:avLst/>
          </a:prstGeom>
        </p:spPr>
        <p:txBody>
          <a:bodyPr>
            <a:normAutofit/>
          </a:bodyPr>
          <a:lstStyle>
            <a:lvl1pPr algn="l" rtl="0">
              <a:defRPr sz="2200" b="1" i="0">
                <a:solidFill>
                  <a:schemeClr val="accent2"/>
                </a:solidFill>
                <a:latin typeface="GRAPHIK-SEMIBOLD" panose="020B0503030202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011BA5-891F-2104-A7DB-F37F78CFCDB0}"/>
              </a:ext>
            </a:extLst>
          </p:cNvPr>
          <p:cNvSpPr txBox="1">
            <a:spLocks/>
          </p:cNvSpPr>
          <p:nvPr/>
        </p:nvSpPr>
        <p:spPr>
          <a:xfrm>
            <a:off x="349859" y="229572"/>
            <a:ext cx="2444126" cy="226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  <a:latin typeface="Graphik" panose="020B0503030202060203" pitchFamily="34" charset="77"/>
              </a:rPr>
              <a:t>Play to Learn Forum</a:t>
            </a:r>
            <a:endParaRPr 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96465D-E5C6-F619-E249-234BAFD87CBD}"/>
              </a:ext>
            </a:extLst>
          </p:cNvPr>
          <p:cNvSpPr txBox="1">
            <a:spLocks/>
          </p:cNvSpPr>
          <p:nvPr/>
        </p:nvSpPr>
        <p:spPr>
          <a:xfrm>
            <a:off x="9412120" y="212442"/>
            <a:ext cx="2444126" cy="226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Graphik Arabic Regular" pitchFamily="2" charset="-78"/>
                <a:cs typeface="Graphik Arabic Regular" pitchFamily="2" charset="-78"/>
              </a:rPr>
              <a:t>ملتقى نلعب لنتعلم</a:t>
            </a:r>
            <a:endParaRPr lang="ar-BH" sz="500" b="0" i="0" dirty="0">
              <a:solidFill>
                <a:schemeClr val="bg1">
                  <a:lumMod val="50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918026-7D7F-933C-1034-627318EEA547}"/>
              </a:ext>
            </a:extLst>
          </p:cNvPr>
          <p:cNvCxnSpPr>
            <a:cxnSpLocks/>
          </p:cNvCxnSpPr>
          <p:nvPr/>
        </p:nvCxnSpPr>
        <p:spPr>
          <a:xfrm>
            <a:off x="431808" y="470897"/>
            <a:ext cx="1132838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5061556-F505-1779-C1DA-89F55C0B57D4}"/>
              </a:ext>
            </a:extLst>
          </p:cNvPr>
          <p:cNvSpPr/>
          <p:nvPr/>
        </p:nvSpPr>
        <p:spPr>
          <a:xfrm>
            <a:off x="1" y="6705602"/>
            <a:ext cx="12192000" cy="155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56020DC-45B1-BDD4-9253-6DA85633C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9" y="1038081"/>
            <a:ext cx="11310042" cy="1407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lnSpc>
                <a:spcPct val="100000"/>
              </a:lnSpc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37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1EF4CB-C43B-3693-8E88-2506E6FBD697}"/>
              </a:ext>
            </a:extLst>
          </p:cNvPr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solidFill>
            <a:schemeClr val="accent2"/>
          </a:solidFill>
          <a:ln w="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FC5020-845C-5A10-880F-4E6D5841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232" y="4699316"/>
            <a:ext cx="9977519" cy="1140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tx1"/>
                </a:solidFill>
                <a:latin typeface="Graphik" panose="020B0503030202060203" pitchFamily="34" charset="77"/>
                <a:cs typeface="Graphik Arabic Bol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9E063E9-3FBA-AB7B-27EA-C6846E462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232" y="5864678"/>
            <a:ext cx="9977519" cy="5275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raphik" panose="020B0503030202060203" pitchFamily="34" charset="77"/>
                <a:cs typeface="Graphik Arabic Regular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E2950-6B77-C52F-4F86-7AA63AA85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6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B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725C4-B2E1-E799-34E0-4F19F3E91496}"/>
              </a:ext>
            </a:extLst>
          </p:cNvPr>
          <p:cNvSpPr/>
          <p:nvPr userDrawn="1"/>
        </p:nvSpPr>
        <p:spPr>
          <a:xfrm>
            <a:off x="0" y="6611428"/>
            <a:ext cx="12192000" cy="246572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4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37037B-FB1B-FA6D-C376-68060BDE3DC6}"/>
              </a:ext>
            </a:extLst>
          </p:cNvPr>
          <p:cNvSpPr/>
          <p:nvPr/>
        </p:nvSpPr>
        <p:spPr>
          <a:xfrm>
            <a:off x="-67734" y="1927330"/>
            <a:ext cx="12327467" cy="4238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387D6-30F5-6A9A-2129-276F133DB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702915"/>
            <a:ext cx="9144000" cy="1140305"/>
          </a:xfrm>
        </p:spPr>
        <p:txBody>
          <a:bodyPr anchor="b">
            <a:normAutofit/>
          </a:bodyPr>
          <a:lstStyle>
            <a:lvl1pPr algn="r">
              <a:defRPr sz="4000" b="1" i="0">
                <a:solidFill>
                  <a:schemeClr val="bg1"/>
                </a:solidFill>
                <a:latin typeface="Graphik Arabic Bold" pitchFamily="2" charset="-78"/>
                <a:cs typeface="Graphik Arabic Bold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AEBD6-1B49-1D67-3AC3-1BA0DCA41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3978632"/>
            <a:ext cx="9144000" cy="580344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Graphik Arabic Regular" pitchFamily="2" charset="-78"/>
                <a:cs typeface="Graphik Arabic Regular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6F75-0AFF-A65A-29DC-90C2E7A2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EE9D-9623-448E-98EB-EBC5718C76A4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42FA-70DD-24A3-E9F2-114DE1DD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7B8E-8D9F-0DDE-D372-48378712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03DCF-3E4E-4E32-8473-3A487214F2D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B2A154-859E-92F8-9E81-77E55B4136ED}"/>
              </a:ext>
            </a:extLst>
          </p:cNvPr>
          <p:cNvGrpSpPr/>
          <p:nvPr userDrawn="1"/>
        </p:nvGrpSpPr>
        <p:grpSpPr>
          <a:xfrm>
            <a:off x="217616" y="328723"/>
            <a:ext cx="4579783" cy="1306065"/>
            <a:chOff x="144464" y="407322"/>
            <a:chExt cx="4138565" cy="1154777"/>
          </a:xfrm>
        </p:grpSpPr>
        <p:pic>
          <p:nvPicPr>
            <p:cNvPr id="1028" name="Picture 4" descr="شعار كلية البحرين للمعلمين PNG بجودة عالية 2025 - ويكي البحرين">
              <a:extLst>
                <a:ext uri="{FF2B5EF4-FFF2-40B4-BE49-F238E27FC236}">
                  <a16:creationId xmlns:a16="http://schemas.microsoft.com/office/drawing/2014/main" id="{E7E98345-95DE-93AB-B7F8-023A9517D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9" t="2238" r="25976" b="5224"/>
            <a:stretch>
              <a:fillRect/>
            </a:stretch>
          </p:blipFill>
          <p:spPr bwMode="auto">
            <a:xfrm>
              <a:off x="3216229" y="407322"/>
              <a:ext cx="1066800" cy="110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شعار وزارة التربية والتعليم | Ministry of Education Logo">
              <a:extLst>
                <a:ext uri="{FF2B5EF4-FFF2-40B4-BE49-F238E27FC236}">
                  <a16:creationId xmlns:a16="http://schemas.microsoft.com/office/drawing/2014/main" id="{2E6C2AF6-F1B9-E118-0E02-D85A09C196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4" y="407322"/>
              <a:ext cx="1141412" cy="115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A531BC-316F-8759-CF1C-60E4571E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16"/>
            <a:stretch>
              <a:fillRect/>
            </a:stretch>
          </p:blipFill>
          <p:spPr>
            <a:xfrm>
              <a:off x="1549794" y="1196320"/>
              <a:ext cx="1402777" cy="3428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95860-0633-3195-2798-EBA002B45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753" y="413860"/>
              <a:ext cx="722598" cy="72259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98CD9-9816-2C4E-5E67-9283A728FFE3}"/>
              </a:ext>
            </a:extLst>
          </p:cNvPr>
          <p:cNvSpPr/>
          <p:nvPr userDrawn="1"/>
        </p:nvSpPr>
        <p:spPr>
          <a:xfrm>
            <a:off x="-1" y="6166022"/>
            <a:ext cx="12192000" cy="691977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86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37037B-FB1B-FA6D-C376-68060BDE3DC6}"/>
              </a:ext>
            </a:extLst>
          </p:cNvPr>
          <p:cNvSpPr/>
          <p:nvPr userDrawn="1"/>
        </p:nvSpPr>
        <p:spPr>
          <a:xfrm>
            <a:off x="-67734" y="1927330"/>
            <a:ext cx="12327467" cy="4263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387D6-30F5-6A9A-2129-276F133DB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245" y="2702915"/>
            <a:ext cx="10620555" cy="1140305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raphik Arabic Bold" pitchFamily="2" charset="-78"/>
                <a:cs typeface="Graphik Arabic Bol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AEBD6-1B49-1D67-3AC3-1BA0DCA41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102" y="3978632"/>
            <a:ext cx="10732698" cy="580344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raphik Arabic Regular" pitchFamily="2" charset="-78"/>
                <a:cs typeface="Graphik Arabic Regular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6F75-0AFF-A65A-29DC-90C2E7A2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EE9D-9623-448E-98EB-EBC5718C76A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42FA-70DD-24A3-E9F2-114DE1DD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7B8E-8D9F-0DDE-D372-48378712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03DCF-3E4E-4E32-8473-3A487214F2D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D80732-77DA-7EB9-E5B3-D07E25ADCBC4}"/>
              </a:ext>
            </a:extLst>
          </p:cNvPr>
          <p:cNvGrpSpPr/>
          <p:nvPr userDrawn="1"/>
        </p:nvGrpSpPr>
        <p:grpSpPr>
          <a:xfrm>
            <a:off x="7744778" y="254468"/>
            <a:ext cx="4235513" cy="1373770"/>
            <a:chOff x="219075" y="407320"/>
            <a:chExt cx="3827462" cy="1214640"/>
          </a:xfrm>
        </p:grpSpPr>
        <p:pic>
          <p:nvPicPr>
            <p:cNvPr id="8" name="Picture 4" descr="شعار كلية البحرين للمعلمين PNG بجودة عالية 2025 - ويكي البحرين">
              <a:extLst>
                <a:ext uri="{FF2B5EF4-FFF2-40B4-BE49-F238E27FC236}">
                  <a16:creationId xmlns:a16="http://schemas.microsoft.com/office/drawing/2014/main" id="{079F6590-3C2C-9C5F-DCF1-7AFA8C135B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9" t="2238" r="25976" b="5224"/>
            <a:stretch>
              <a:fillRect/>
            </a:stretch>
          </p:blipFill>
          <p:spPr bwMode="auto">
            <a:xfrm>
              <a:off x="219075" y="407320"/>
              <a:ext cx="1066800" cy="115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شعار وزارة التربية والتعليم | Ministry of Education Logo">
              <a:extLst>
                <a:ext uri="{FF2B5EF4-FFF2-40B4-BE49-F238E27FC236}">
                  <a16:creationId xmlns:a16="http://schemas.microsoft.com/office/drawing/2014/main" id="{D77699CA-350E-5501-90B2-F8E40DF594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5" y="467183"/>
              <a:ext cx="1141412" cy="115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3AF628-4C1D-4670-3A85-B4705D15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16"/>
            <a:stretch>
              <a:fillRect/>
            </a:stretch>
          </p:blipFill>
          <p:spPr>
            <a:xfrm>
              <a:off x="1394112" y="1242077"/>
              <a:ext cx="1402777" cy="3401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AC6E56-2C3C-1ECE-D911-325C713A2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256" y="407320"/>
              <a:ext cx="808487" cy="80848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AA2A8B-A3DC-D6C5-31A6-10EDCDA4BF89}"/>
              </a:ext>
            </a:extLst>
          </p:cNvPr>
          <p:cNvSpPr/>
          <p:nvPr userDrawn="1"/>
        </p:nvSpPr>
        <p:spPr>
          <a:xfrm>
            <a:off x="-1" y="6165851"/>
            <a:ext cx="12192000" cy="692150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10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37037B-FB1B-FA6D-C376-68060BDE3DC6}"/>
              </a:ext>
            </a:extLst>
          </p:cNvPr>
          <p:cNvSpPr/>
          <p:nvPr/>
        </p:nvSpPr>
        <p:spPr>
          <a:xfrm>
            <a:off x="-383687" y="-96981"/>
            <a:ext cx="13047785" cy="69549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B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8051C-FB2F-3F37-42A5-7E192A54B0FF}"/>
              </a:ext>
            </a:extLst>
          </p:cNvPr>
          <p:cNvSpPr/>
          <p:nvPr userDrawn="1"/>
        </p:nvSpPr>
        <p:spPr>
          <a:xfrm>
            <a:off x="-383687" y="6150077"/>
            <a:ext cx="13047785" cy="756413"/>
          </a:xfrm>
          <a:prstGeom prst="rect">
            <a:avLst/>
          </a:prstGeom>
          <a:solidFill>
            <a:srgbClr val="FCD24F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7259EA-C63C-EB3B-63AB-F566903A9F4C}"/>
              </a:ext>
            </a:extLst>
          </p:cNvPr>
          <p:cNvSpPr/>
          <p:nvPr userDrawn="1"/>
        </p:nvSpPr>
        <p:spPr>
          <a:xfrm>
            <a:off x="-286705" y="-96981"/>
            <a:ext cx="13047785" cy="5025784"/>
          </a:xfrm>
          <a:prstGeom prst="rect">
            <a:avLst/>
          </a:prstGeom>
          <a:solidFill>
            <a:srgbClr val="2B7D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FDB3D783-C0D1-D275-4C1A-BAFDF7AA4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14" y="1669299"/>
            <a:ext cx="2347961" cy="2347961"/>
          </a:xfrm>
          <a:prstGeom prst="rect">
            <a:avLst/>
          </a:prstGeom>
        </p:spPr>
      </p:pic>
      <p:pic>
        <p:nvPicPr>
          <p:cNvPr id="11" name="Picture 10" descr="A logo with a crown and text&#10;&#10;AI-generated content may be incorrect.">
            <a:extLst>
              <a:ext uri="{FF2B5EF4-FFF2-40B4-BE49-F238E27FC236}">
                <a16:creationId xmlns:a16="http://schemas.microsoft.com/office/drawing/2014/main" id="{985AFC74-0E53-BB80-148D-2482C43E19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82" y="1845505"/>
            <a:ext cx="1995551" cy="1995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F117C5-CB8A-4FE7-C92C-0A4B0B526C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72332" y="2087804"/>
            <a:ext cx="2447336" cy="15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svg"/><Relationship Id="rId7" Type="http://schemas.openxmlformats.org/officeDocument/2006/relationships/image" Target="../media/image6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BJArt7_Rl_o?feature=oembe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7FB946-E09A-FDA6-7DFD-1157589A8D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ar-BH" sz="2800" dirty="0"/>
              <a:t>أنواع التعلم من خلال اللعب في رياض الأطفال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8886D9-51A0-816F-D1F7-41D159945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962" y="4393509"/>
            <a:ext cx="10239554" cy="580344"/>
          </a:xfrm>
        </p:spPr>
        <p:txBody>
          <a:bodyPr/>
          <a:lstStyle/>
          <a:p>
            <a:r>
              <a:rPr lang="ar-BH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تقديم : </a:t>
            </a:r>
            <a:r>
              <a:rPr lang="ar-SA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ليلى البصري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9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AA4D-3104-DE92-67F1-83440A7E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مهم جداَ</a:t>
            </a:r>
            <a:endParaRPr lang="en-B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04FC70D-48EE-05CF-06F1-934B6AFF2CE6}"/>
              </a:ext>
            </a:extLst>
          </p:cNvPr>
          <p:cNvSpPr txBox="1">
            <a:spLocks/>
          </p:cNvSpPr>
          <p:nvPr/>
        </p:nvSpPr>
        <p:spPr>
          <a:xfrm>
            <a:off x="2280425" y="3695597"/>
            <a:ext cx="7326351" cy="903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sz="2800" dirty="0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3652430E-5931-0CFA-4C80-1BE0413AE74C}"/>
              </a:ext>
            </a:extLst>
          </p:cNvPr>
          <p:cNvSpPr/>
          <p:nvPr/>
        </p:nvSpPr>
        <p:spPr>
          <a:xfrm>
            <a:off x="4159406" y="1790802"/>
            <a:ext cx="3568390" cy="77397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فهم النوع الصحيح </a:t>
            </a:r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47295859-164B-8787-7574-D0263ED76AB2}"/>
              </a:ext>
            </a:extLst>
          </p:cNvPr>
          <p:cNvSpPr/>
          <p:nvPr/>
        </p:nvSpPr>
        <p:spPr>
          <a:xfrm>
            <a:off x="4159406" y="4298204"/>
            <a:ext cx="3568390" cy="77397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هو مفتاح التعلم الحقيقي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B411749-454D-6DB6-0491-2B9677D019E1}"/>
              </a:ext>
            </a:extLst>
          </p:cNvPr>
          <p:cNvSpPr/>
          <p:nvPr/>
        </p:nvSpPr>
        <p:spPr>
          <a:xfrm>
            <a:off x="5701553" y="2893807"/>
            <a:ext cx="548640" cy="110763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9" name="Picture 8" descr="A cartoon of a child thinking&#10;&#10;AI-generated content may be incorrect.">
            <a:extLst>
              <a:ext uri="{FF2B5EF4-FFF2-40B4-BE49-F238E27FC236}">
                <a16:creationId xmlns:a16="http://schemas.microsoft.com/office/drawing/2014/main" id="{81F682D9-A834-727F-4CBE-235B5A62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38" y="688057"/>
            <a:ext cx="1689100" cy="2247900"/>
          </a:xfrm>
          <a:prstGeom prst="rect">
            <a:avLst/>
          </a:prstGeom>
        </p:spPr>
      </p:pic>
      <p:pic>
        <p:nvPicPr>
          <p:cNvPr id="11" name="Picture 10" descr="A child pointing at a light bulb&#10;&#10;AI-generated content may be incorrect.">
            <a:extLst>
              <a:ext uri="{FF2B5EF4-FFF2-40B4-BE49-F238E27FC236}">
                <a16:creationId xmlns:a16="http://schemas.microsoft.com/office/drawing/2014/main" id="{BA4CD1CD-05A7-2A52-4B58-AA766EAB1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60" y="3493343"/>
            <a:ext cx="17018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2D9E-04F9-2729-D0F7-0FF6167A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انواع التعلم باللعب في رياض الأطفال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6DB386-B6C6-7832-EF82-622DAC30BF29}"/>
              </a:ext>
            </a:extLst>
          </p:cNvPr>
          <p:cNvSpPr txBox="1">
            <a:spLocks/>
          </p:cNvSpPr>
          <p:nvPr/>
        </p:nvSpPr>
        <p:spPr>
          <a:xfrm>
            <a:off x="9625263" y="2947092"/>
            <a:ext cx="2116587" cy="10955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BH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532BD-705C-901B-48FB-F084616ED347}"/>
              </a:ext>
            </a:extLst>
          </p:cNvPr>
          <p:cNvSpPr/>
          <p:nvPr/>
        </p:nvSpPr>
        <p:spPr>
          <a:xfrm>
            <a:off x="8935480" y="1681237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اللعب</a:t>
            </a:r>
          </a:p>
          <a:p>
            <a:pPr algn="ctr"/>
            <a:r>
              <a:rPr lang="ar-BH" dirty="0"/>
              <a:t>الحركي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B2BB7D-012E-9B4D-DD90-98790180314B}"/>
              </a:ext>
            </a:extLst>
          </p:cNvPr>
          <p:cNvSpPr/>
          <p:nvPr/>
        </p:nvSpPr>
        <p:spPr>
          <a:xfrm>
            <a:off x="5097387" y="1708270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اللعب</a:t>
            </a:r>
          </a:p>
          <a:p>
            <a:pPr algn="ctr"/>
            <a:r>
              <a:rPr lang="ar-BH" dirty="0"/>
              <a:t>التخيلي</a:t>
            </a:r>
          </a:p>
          <a:p>
            <a:pPr algn="ctr"/>
            <a:r>
              <a:rPr lang="ar-BH" dirty="0"/>
              <a:t>الرمزي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EE8F67-FE6F-368A-B55B-822026E97B0E}"/>
              </a:ext>
            </a:extLst>
          </p:cNvPr>
          <p:cNvSpPr/>
          <p:nvPr/>
        </p:nvSpPr>
        <p:spPr>
          <a:xfrm>
            <a:off x="1259294" y="1681237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اللعب</a:t>
            </a:r>
          </a:p>
          <a:p>
            <a:pPr algn="ctr" rtl="1"/>
            <a:r>
              <a:rPr lang="ar-BH" dirty="0"/>
              <a:t>البنائي</a:t>
            </a:r>
          </a:p>
          <a:p>
            <a:pPr algn="ctr" rtl="1"/>
            <a:r>
              <a:rPr lang="ar-BH" dirty="0"/>
              <a:t> الإنشائي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03FC30-901B-27B4-2FE7-2277BBC8EE31}"/>
              </a:ext>
            </a:extLst>
          </p:cNvPr>
          <p:cNvSpPr/>
          <p:nvPr/>
        </p:nvSpPr>
        <p:spPr>
          <a:xfrm>
            <a:off x="8935480" y="4155401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اللعب</a:t>
            </a:r>
          </a:p>
          <a:p>
            <a:pPr algn="ctr"/>
            <a:r>
              <a:rPr lang="ar-BH" dirty="0"/>
              <a:t>الحسي</a:t>
            </a:r>
          </a:p>
          <a:p>
            <a:pPr algn="ctr"/>
            <a:r>
              <a:rPr lang="ar-BH" dirty="0"/>
              <a:t>الإستكشافي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102E7E-EBD0-9F9B-2763-870B2B788B32}"/>
              </a:ext>
            </a:extLst>
          </p:cNvPr>
          <p:cNvSpPr/>
          <p:nvPr/>
        </p:nvSpPr>
        <p:spPr>
          <a:xfrm>
            <a:off x="5097387" y="4155401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r-EG" spc="28" dirty="0">
                <a:solidFill>
                  <a:schemeClr val="bg1"/>
                </a:solidFill>
                <a:latin typeface="Bryndan Write"/>
                <a:ea typeface="Bryndan Write"/>
                <a:sym typeface="Bryndan Write"/>
                <a:rtl/>
              </a:rPr>
              <a:t>اللعب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ar-EG" spc="28" dirty="0">
                <a:solidFill>
                  <a:schemeClr val="bg1"/>
                </a:solidFill>
                <a:latin typeface="Bryndan Write"/>
                <a:ea typeface="Bryndan Write"/>
                <a:sym typeface="Bryndan Write"/>
                <a:rtl/>
              </a:rPr>
              <a:t>الجماعي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13617A-EBD1-C0CA-B2DA-8BA1F27ECEED}"/>
              </a:ext>
            </a:extLst>
          </p:cNvPr>
          <p:cNvSpPr/>
          <p:nvPr/>
        </p:nvSpPr>
        <p:spPr>
          <a:xfrm>
            <a:off x="1259294" y="4155401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اللعب</a:t>
            </a:r>
          </a:p>
          <a:p>
            <a:pPr algn="ctr" rtl="1"/>
            <a:r>
              <a:rPr lang="ar-BH" dirty="0"/>
              <a:t>البنائي</a:t>
            </a:r>
          </a:p>
          <a:p>
            <a:pPr algn="ctr" rtl="1"/>
            <a:r>
              <a:rPr lang="ar-BH" dirty="0"/>
              <a:t> الإنشائي</a:t>
            </a:r>
          </a:p>
        </p:txBody>
      </p:sp>
    </p:spTree>
    <p:extLst>
      <p:ext uri="{BB962C8B-B14F-4D97-AF65-F5344CB8AC3E}">
        <p14:creationId xmlns:p14="http://schemas.microsoft.com/office/powerpoint/2010/main" val="157837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D5ABF-F04C-42BE-3C57-20A119E0D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997" y="4699316"/>
            <a:ext cx="9977519" cy="1140305"/>
          </a:xfrm>
        </p:spPr>
        <p:txBody>
          <a:bodyPr>
            <a:normAutofit/>
          </a:bodyPr>
          <a:lstStyle/>
          <a:p>
            <a:pPr algn="r"/>
            <a:r>
              <a:rPr lang="ar-BH" dirty="0"/>
              <a:t>اللعب الحركي</a:t>
            </a:r>
            <a:endParaRPr lang="en-BH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68F959-E81E-28E3-2E5E-7EF8103DE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997" y="5864678"/>
            <a:ext cx="9977519" cy="527585"/>
          </a:xfrm>
        </p:spPr>
        <p:txBody>
          <a:bodyPr/>
          <a:lstStyle/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BH" dirty="0"/>
              <a:t>Movment Play</a:t>
            </a:r>
          </a:p>
        </p:txBody>
      </p:sp>
      <p:pic>
        <p:nvPicPr>
          <p:cNvPr id="8" name="Picture Placeholder 7" descr="A group of kids playing in a room&#10;&#10;AI-generated content may be incorrect.">
            <a:extLst>
              <a:ext uri="{FF2B5EF4-FFF2-40B4-BE49-F238E27FC236}">
                <a16:creationId xmlns:a16="http://schemas.microsoft.com/office/drawing/2014/main" id="{81A16EA4-8BC7-294A-9920-D8F1EA9CB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2" b="29758"/>
          <a:stretch>
            <a:fillRect/>
          </a:stretch>
        </p:blipFill>
        <p:spPr>
          <a:xfrm>
            <a:off x="0" y="0"/>
            <a:ext cx="12192000" cy="4267200"/>
          </a:xfrm>
        </p:spPr>
      </p:pic>
    </p:spTree>
    <p:extLst>
      <p:ext uri="{BB962C8B-B14F-4D97-AF65-F5344CB8AC3E}">
        <p14:creationId xmlns:p14="http://schemas.microsoft.com/office/powerpoint/2010/main" val="4613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3176-EFCF-A3AC-ECC9-CA56A013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 اللعب الحركي</a:t>
            </a:r>
            <a:r>
              <a:rPr lang="en-GB" dirty="0"/>
              <a:t> : </a:t>
            </a:r>
            <a:br>
              <a:rPr lang="ar-BH" dirty="0"/>
            </a:br>
            <a:br>
              <a:rPr lang="ar-BH" dirty="0"/>
            </a:br>
            <a:r>
              <a:rPr lang="ar-BH" dirty="0"/>
              <a:t>تعزيز المهارات الحركية الكبرى والصغرى .</a:t>
            </a:r>
            <a:br>
              <a:rPr lang="ar-BH" dirty="0"/>
            </a:br>
            <a:r>
              <a:rPr lang="ar-BH" dirty="0"/>
              <a:t>أمثلة : الجري – القفز – التشكيل بالطين .</a:t>
            </a:r>
            <a:br>
              <a:rPr lang="ar-BH" dirty="0"/>
            </a:br>
            <a:endParaRPr lang="en-B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400EA11-6FFC-A97C-FCF6-FC75C85B7E88}"/>
              </a:ext>
            </a:extLst>
          </p:cNvPr>
          <p:cNvSpPr txBox="1">
            <a:spLocks/>
          </p:cNvSpPr>
          <p:nvPr/>
        </p:nvSpPr>
        <p:spPr>
          <a:xfrm>
            <a:off x="5015638" y="4341992"/>
            <a:ext cx="2288134" cy="908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F81222-6EF0-D9AB-057F-784A9617816D}"/>
              </a:ext>
            </a:extLst>
          </p:cNvPr>
          <p:cNvSpPr txBox="1">
            <a:spLocks/>
          </p:cNvSpPr>
          <p:nvPr/>
        </p:nvSpPr>
        <p:spPr>
          <a:xfrm>
            <a:off x="1505522" y="4563218"/>
            <a:ext cx="2288134" cy="908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3444DA-B488-EA7E-2169-060065CECE10}"/>
              </a:ext>
            </a:extLst>
          </p:cNvPr>
          <p:cNvSpPr/>
          <p:nvPr/>
        </p:nvSpPr>
        <p:spPr>
          <a:xfrm>
            <a:off x="1757190" y="2527428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هو الأساس لتنظيم الانتباه والطاقة لدى الطفل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991621-5037-D96A-5F90-B6BAC2D0A4B8}"/>
              </a:ext>
            </a:extLst>
          </p:cNvPr>
          <p:cNvSpPr/>
          <p:nvPr/>
        </p:nvSpPr>
        <p:spPr>
          <a:xfrm>
            <a:off x="5194428" y="2294782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الجري، القفز، التسلق، التوازن، التشكيل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684F0B-C9C4-C7CE-B0E1-1D45FB9787A5}"/>
              </a:ext>
            </a:extLst>
          </p:cNvPr>
          <p:cNvSpPr/>
          <p:nvPr/>
        </p:nvSpPr>
        <p:spPr>
          <a:xfrm>
            <a:off x="8536942" y="2294782"/>
            <a:ext cx="1803144" cy="1803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يعتمد على حركة الجسم الكبيرة والدقيقة</a:t>
            </a:r>
          </a:p>
        </p:txBody>
      </p:sp>
      <p:pic>
        <p:nvPicPr>
          <p:cNvPr id="10" name="Picture 9" descr="A cartoon of a child playing with a ball&#10;&#10;AI-generated content may be incorrect.">
            <a:extLst>
              <a:ext uri="{FF2B5EF4-FFF2-40B4-BE49-F238E27FC236}">
                <a16:creationId xmlns:a16="http://schemas.microsoft.com/office/drawing/2014/main" id="{563222BA-04E6-886A-2587-E8EF7BC20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00" y="3199682"/>
            <a:ext cx="2288134" cy="2288134"/>
          </a:xfrm>
          <a:prstGeom prst="rect">
            <a:avLst/>
          </a:prstGeom>
        </p:spPr>
      </p:pic>
      <p:pic>
        <p:nvPicPr>
          <p:cNvPr id="12" name="Picture 11" descr="A cartoon of a child jumping&#10;&#10;AI-generated content may be incorrect.">
            <a:extLst>
              <a:ext uri="{FF2B5EF4-FFF2-40B4-BE49-F238E27FC236}">
                <a16:creationId xmlns:a16="http://schemas.microsoft.com/office/drawing/2014/main" id="{AA3C965A-E1F3-7DD7-5C19-AF8FF5E7D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78" y="3239916"/>
            <a:ext cx="1689100" cy="2247900"/>
          </a:xfrm>
          <a:prstGeom prst="rect">
            <a:avLst/>
          </a:prstGeom>
        </p:spPr>
      </p:pic>
      <p:pic>
        <p:nvPicPr>
          <p:cNvPr id="14" name="Picture 13" descr="A cartoon of a child with rain and clouds&#10;&#10;AI-generated content may be incorrect.">
            <a:extLst>
              <a:ext uri="{FF2B5EF4-FFF2-40B4-BE49-F238E27FC236}">
                <a16:creationId xmlns:a16="http://schemas.microsoft.com/office/drawing/2014/main" id="{575095BC-3B30-696F-D0E4-E4BB1598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00" y="3699618"/>
            <a:ext cx="17018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51440-E29B-DA8C-4C89-A4448791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ماذا يتعلم الطفل في التعلم الحركي ؟ هذا النوع أساس التنظيم العصبي والانتباه</a:t>
            </a:r>
            <a:br>
              <a:rPr lang="ar-BH" dirty="0"/>
            </a:br>
            <a:br>
              <a:rPr lang="ar-BH" dirty="0"/>
            </a:br>
            <a:r>
              <a:rPr lang="ar-BH" dirty="0"/>
              <a:t>"طفل لا يتحرك جيدًا… لن يركز جيدًا."</a:t>
            </a:r>
            <a:br>
              <a:rPr lang="ar-BH" dirty="0"/>
            </a:br>
            <a:endParaRPr lang="en-B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F87FD15-66A7-E6B1-E594-BFF696E27D06}"/>
              </a:ext>
            </a:extLst>
          </p:cNvPr>
          <p:cNvSpPr txBox="1">
            <a:spLocks/>
          </p:cNvSpPr>
          <p:nvPr/>
        </p:nvSpPr>
        <p:spPr>
          <a:xfrm>
            <a:off x="6489290" y="1038081"/>
            <a:ext cx="2214392" cy="1026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302DAF-76F7-9698-0490-69B0F50434B7}"/>
              </a:ext>
            </a:extLst>
          </p:cNvPr>
          <p:cNvSpPr txBox="1">
            <a:spLocks/>
          </p:cNvSpPr>
          <p:nvPr/>
        </p:nvSpPr>
        <p:spPr>
          <a:xfrm>
            <a:off x="3863010" y="1038081"/>
            <a:ext cx="2214392" cy="1026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1C2C05-E604-1CC1-F5EA-C288C2BA4EB5}"/>
              </a:ext>
            </a:extLst>
          </p:cNvPr>
          <p:cNvSpPr txBox="1">
            <a:spLocks/>
          </p:cNvSpPr>
          <p:nvPr/>
        </p:nvSpPr>
        <p:spPr>
          <a:xfrm>
            <a:off x="1236730" y="1356165"/>
            <a:ext cx="2214392" cy="1026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EG" dirty="0">
              <a:solidFill>
                <a:schemeClr val="tx1"/>
              </a:solidFill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80DB35-13B0-0112-2CD6-AFEB1E49C59B}"/>
              </a:ext>
            </a:extLst>
          </p:cNvPr>
          <p:cNvSpPr/>
          <p:nvPr/>
        </p:nvSpPr>
        <p:spPr>
          <a:xfrm>
            <a:off x="1476715" y="2382858"/>
            <a:ext cx="1907615" cy="19484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التحكم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بالذات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والتركيز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F2A536-726A-20CD-61CC-066E440A2782}"/>
              </a:ext>
            </a:extLst>
          </p:cNvPr>
          <p:cNvSpPr/>
          <p:nvPr/>
        </p:nvSpPr>
        <p:spPr>
          <a:xfrm>
            <a:off x="3936136" y="2382858"/>
            <a:ext cx="1907615" cy="19484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العد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والمفاهيم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الحسابية البسيطة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47568F-F311-3494-2008-BBE2863D23CB}"/>
              </a:ext>
            </a:extLst>
          </p:cNvPr>
          <p:cNvSpPr/>
          <p:nvPr/>
        </p:nvSpPr>
        <p:spPr>
          <a:xfrm>
            <a:off x="6395557" y="2382858"/>
            <a:ext cx="1907615" cy="19484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التحكم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بالذات</a:t>
            </a:r>
          </a:p>
          <a:p>
            <a:pPr algn="ctr" rtl="1"/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والتركيز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5281A9-E3BB-9DDA-F558-3E29B9E9C6C0}"/>
              </a:ext>
            </a:extLst>
          </p:cNvPr>
          <p:cNvSpPr/>
          <p:nvPr/>
        </p:nvSpPr>
        <p:spPr>
          <a:xfrm>
            <a:off x="8854978" y="2382858"/>
            <a:ext cx="1907615" cy="19484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ar-BH" dirty="0"/>
              <a:t>الوعي</a:t>
            </a:r>
          </a:p>
          <a:p>
            <a:pPr algn="ctr">
              <a:spcBef>
                <a:spcPts val="1000"/>
              </a:spcBef>
            </a:pPr>
            <a:r>
              <a:rPr lang="ar-BH" dirty="0"/>
              <a:t>بالجسم</a:t>
            </a:r>
          </a:p>
        </p:txBody>
      </p:sp>
    </p:spTree>
    <p:extLst>
      <p:ext uri="{BB962C8B-B14F-4D97-AF65-F5344CB8AC3E}">
        <p14:creationId xmlns:p14="http://schemas.microsoft.com/office/powerpoint/2010/main" val="14812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2E56-FD9B-F910-46C3-6C7614F4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دور المعلمة</a:t>
            </a:r>
            <a:br>
              <a:rPr lang="ar-BH" dirty="0"/>
            </a:br>
            <a:endParaRPr lang="en-B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203BAC6-C9BA-20E6-14A3-956803F837C4}"/>
              </a:ext>
            </a:extLst>
          </p:cNvPr>
          <p:cNvSpPr txBox="1">
            <a:spLocks/>
          </p:cNvSpPr>
          <p:nvPr/>
        </p:nvSpPr>
        <p:spPr>
          <a:xfrm>
            <a:off x="1930400" y="2968480"/>
            <a:ext cx="9811450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C942B7-713D-921D-971E-BA0D5F55938C}"/>
              </a:ext>
            </a:extLst>
          </p:cNvPr>
          <p:cNvSpPr/>
          <p:nvPr/>
        </p:nvSpPr>
        <p:spPr>
          <a:xfrm>
            <a:off x="604488" y="4640325"/>
            <a:ext cx="2895457" cy="609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400" dirty="0">
                <a:solidFill>
                  <a:schemeClr val="accent2">
                    <a:lumMod val="75000"/>
                  </a:schemeClr>
                </a:solidFill>
              </a:rPr>
              <a:t>كم مرة قفزت؟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9EBE94F-FC91-67EA-BDDD-AEFDBB8B6A87}"/>
              </a:ext>
            </a:extLst>
          </p:cNvPr>
          <p:cNvSpPr/>
          <p:nvPr/>
        </p:nvSpPr>
        <p:spPr>
          <a:xfrm>
            <a:off x="604489" y="3723051"/>
            <a:ext cx="2895457" cy="609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400" dirty="0">
                <a:solidFill>
                  <a:schemeClr val="accent2">
                    <a:lumMod val="75000"/>
                  </a:schemeClr>
                </a:solidFill>
              </a:rPr>
              <a:t>أي مسار كان أصعب؟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A1FCDB-8284-29E6-8501-396988D31F98}"/>
              </a:ext>
            </a:extLst>
          </p:cNvPr>
          <p:cNvSpPr/>
          <p:nvPr/>
        </p:nvSpPr>
        <p:spPr>
          <a:xfrm>
            <a:off x="1166648" y="1399473"/>
            <a:ext cx="1892153" cy="1892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توسيع التعلم بأسئلة بسيطة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F20A3E-D9AE-2FCC-3AB9-41B8744493FD}"/>
              </a:ext>
            </a:extLst>
          </p:cNvPr>
          <p:cNvSpPr/>
          <p:nvPr/>
        </p:nvSpPr>
        <p:spPr>
          <a:xfrm>
            <a:off x="5017544" y="1399473"/>
            <a:ext cx="1892153" cy="1892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ملاحظة الطفل أثناء الحركة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76A686-93C2-EC81-FDA6-3E1D57F758C3}"/>
              </a:ext>
            </a:extLst>
          </p:cNvPr>
          <p:cNvSpPr/>
          <p:nvPr/>
        </p:nvSpPr>
        <p:spPr>
          <a:xfrm>
            <a:off x="8721296" y="1399473"/>
            <a:ext cx="1892153" cy="1892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توفير  مساحة آمنة ومحفزة</a:t>
            </a:r>
          </a:p>
        </p:txBody>
      </p:sp>
      <p:pic>
        <p:nvPicPr>
          <p:cNvPr id="19" name="Graphic 18" descr="Thought bubble with solid fill">
            <a:extLst>
              <a:ext uri="{FF2B5EF4-FFF2-40B4-BE49-F238E27FC236}">
                <a16:creationId xmlns:a16="http://schemas.microsoft.com/office/drawing/2014/main" id="{8B23AE00-C90A-FD31-BD86-8A5857EF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6498" y="3418215"/>
            <a:ext cx="914400" cy="914400"/>
          </a:xfrm>
          <a:prstGeom prst="rect">
            <a:avLst/>
          </a:prstGeom>
        </p:spPr>
      </p:pic>
      <p:pic>
        <p:nvPicPr>
          <p:cNvPr id="20" name="Graphic 19" descr="Thought bubble with solid fill">
            <a:extLst>
              <a:ext uri="{FF2B5EF4-FFF2-40B4-BE49-F238E27FC236}">
                <a16:creationId xmlns:a16="http://schemas.microsoft.com/office/drawing/2014/main" id="{E4DFA974-6CF6-B46B-609C-17D200892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6498" y="43587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20FE-EF5A-30BA-C70F-533C9E861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التخيلي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A1FD-0E2D-57E7-7B60-DDB2E5315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GB" dirty="0"/>
              <a:t>imaginative Play</a:t>
            </a:r>
            <a:endParaRPr lang="en-BH" dirty="0"/>
          </a:p>
        </p:txBody>
      </p:sp>
      <p:pic>
        <p:nvPicPr>
          <p:cNvPr id="6" name="Picture Placeholder 5" descr="A child in a cardboard box with a jet pack and goggles&#10;&#10;AI-generated content may be incorrect.">
            <a:extLst>
              <a:ext uri="{FF2B5EF4-FFF2-40B4-BE49-F238E27FC236}">
                <a16:creationId xmlns:a16="http://schemas.microsoft.com/office/drawing/2014/main" id="{F7BB3E07-97E8-2E99-D7F9-234B678597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 b="37502"/>
          <a:stretch>
            <a:fillRect/>
          </a:stretch>
        </p:blipFill>
        <p:spPr>
          <a:xfrm>
            <a:off x="0" y="0"/>
            <a:ext cx="12192000" cy="4267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7C155B-BAC9-4B67-E036-DD4E05C23828}"/>
              </a:ext>
            </a:extLst>
          </p:cNvPr>
          <p:cNvSpPr txBox="1"/>
          <p:nvPr/>
        </p:nvSpPr>
        <p:spPr>
          <a:xfrm>
            <a:off x="12403567" y="35177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H" dirty="0"/>
          </a:p>
        </p:txBody>
      </p:sp>
    </p:spTree>
    <p:extLst>
      <p:ext uri="{BB962C8B-B14F-4D97-AF65-F5344CB8AC3E}">
        <p14:creationId xmlns:p14="http://schemas.microsoft.com/office/powerpoint/2010/main" val="7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341785-6C28-B1B2-5E82-0090DEB3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التخيلي : تنمية الخيال والإبتكار 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التعبير عن الذات 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أمثلة : لعب الأدوار – بناء القصص  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5699E34-7980-7BDE-1511-92AD4CC1F806}"/>
              </a:ext>
            </a:extLst>
          </p:cNvPr>
          <p:cNvSpPr txBox="1">
            <a:spLocks/>
          </p:cNvSpPr>
          <p:nvPr/>
        </p:nvSpPr>
        <p:spPr>
          <a:xfrm>
            <a:off x="6734629" y="2271795"/>
            <a:ext cx="500722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4697E4AB-F0F4-1232-D417-3965687A0E4B}"/>
              </a:ext>
            </a:extLst>
          </p:cNvPr>
          <p:cNvSpPr txBox="1">
            <a:spLocks/>
          </p:cNvSpPr>
          <p:nvPr/>
        </p:nvSpPr>
        <p:spPr>
          <a:xfrm>
            <a:off x="3556001" y="3781281"/>
            <a:ext cx="500722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358369-E497-43F9-BD74-93F60E6AEEF5}"/>
              </a:ext>
            </a:extLst>
          </p:cNvPr>
          <p:cNvSpPr/>
          <p:nvPr/>
        </p:nvSpPr>
        <p:spPr>
          <a:xfrm>
            <a:off x="1601077" y="2099257"/>
            <a:ext cx="1954924" cy="1954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يشمل: لعب الأدوار، القصص، التمثيل، الدمى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E4D54E-CEF2-9614-143C-7BBBE3487525}"/>
              </a:ext>
            </a:extLst>
          </p:cNvPr>
          <p:cNvSpPr/>
          <p:nvPr/>
        </p:nvSpPr>
        <p:spPr>
          <a:xfrm>
            <a:off x="5416332" y="2099257"/>
            <a:ext cx="1954924" cy="1954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يسمح للطفل بتجربة مواقف الحياة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B12965-1502-1BD3-94A3-BB6F7BF63205}"/>
              </a:ext>
            </a:extLst>
          </p:cNvPr>
          <p:cNvSpPr/>
          <p:nvPr/>
        </p:nvSpPr>
        <p:spPr>
          <a:xfrm>
            <a:off x="9231587" y="2099257"/>
            <a:ext cx="1954924" cy="1954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يعتمد على الخيال وتمثيل الأدوار</a:t>
            </a:r>
          </a:p>
        </p:txBody>
      </p:sp>
      <p:pic>
        <p:nvPicPr>
          <p:cNvPr id="13" name="Picture 12" descr="A cartoon of a child with a light bulb above her head&#10;&#10;AI-generated content may be incorrect.">
            <a:extLst>
              <a:ext uri="{FF2B5EF4-FFF2-40B4-BE49-F238E27FC236}">
                <a16:creationId xmlns:a16="http://schemas.microsoft.com/office/drawing/2014/main" id="{2FC6B981-B120-EC32-1BB3-F3661F8D0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55" y="3623561"/>
            <a:ext cx="1891688" cy="1919922"/>
          </a:xfrm>
          <a:prstGeom prst="rect">
            <a:avLst/>
          </a:prstGeom>
        </p:spPr>
      </p:pic>
      <p:pic>
        <p:nvPicPr>
          <p:cNvPr id="15" name="Picture 14" descr="A child looking at a light bulb&#10;&#10;AI-generated content may be incorrect.">
            <a:extLst>
              <a:ext uri="{FF2B5EF4-FFF2-40B4-BE49-F238E27FC236}">
                <a16:creationId xmlns:a16="http://schemas.microsoft.com/office/drawing/2014/main" id="{4E313E75-B9FD-4309-7802-9DA3A555C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1" y="3781281"/>
            <a:ext cx="1689100" cy="1727200"/>
          </a:xfrm>
          <a:prstGeom prst="rect">
            <a:avLst/>
          </a:prstGeom>
        </p:spPr>
      </p:pic>
      <p:pic>
        <p:nvPicPr>
          <p:cNvPr id="17" name="Picture 16" descr="A cartoon of a child with a light bulb above her head&#10;&#10;AI-generated content may be incorrect.">
            <a:extLst>
              <a:ext uri="{FF2B5EF4-FFF2-40B4-BE49-F238E27FC236}">
                <a16:creationId xmlns:a16="http://schemas.microsoft.com/office/drawing/2014/main" id="{D9055144-C189-DFCE-3A0A-6C9DA8FE4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90" y="3781281"/>
            <a:ext cx="17018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E766-1935-B932-D239-81C0AC91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أهمية اللعب التخيلي : </a:t>
            </a:r>
            <a:r>
              <a:rPr lang="ar-BH" dirty="0">
                <a:solidFill>
                  <a:schemeClr val="accent6">
                    <a:lumMod val="75000"/>
                  </a:schemeClr>
                </a:solidFill>
              </a:rPr>
              <a:t>هذا النوع يُستخدم لدعم:</a:t>
            </a:r>
            <a:br>
              <a:rPr lang="ar-BH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dirty="0">
                <a:solidFill>
                  <a:schemeClr val="accent6">
                    <a:lumMod val="75000"/>
                  </a:schemeClr>
                </a:solidFill>
              </a:rPr>
              <a:t>اللغة</a:t>
            </a:r>
            <a:br>
              <a:rPr lang="ar-BH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dirty="0">
                <a:solidFill>
                  <a:schemeClr val="accent6">
                    <a:lumMod val="75000"/>
                  </a:schemeClr>
                </a:solidFill>
              </a:rPr>
              <a:t>الذكاء العاطفي</a:t>
            </a:r>
            <a:br>
              <a:rPr lang="ar-BH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dirty="0">
                <a:solidFill>
                  <a:schemeClr val="accent6">
                    <a:lumMod val="75000"/>
                  </a:schemeClr>
                </a:solidFill>
              </a:rPr>
              <a:t>فهم العالم الاجتماعي</a:t>
            </a:r>
            <a:br>
              <a:rPr lang="ar-BH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5E5420B-6052-E9DD-EC7B-242DF600A377}"/>
              </a:ext>
            </a:extLst>
          </p:cNvPr>
          <p:cNvSpPr txBox="1">
            <a:spLocks/>
          </p:cNvSpPr>
          <p:nvPr/>
        </p:nvSpPr>
        <p:spPr>
          <a:xfrm>
            <a:off x="3178629" y="1937966"/>
            <a:ext cx="856322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B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E585593-1E74-CE5F-EA18-4F4BF5DFA717}"/>
              </a:ext>
            </a:extLst>
          </p:cNvPr>
          <p:cNvSpPr txBox="1">
            <a:spLocks/>
          </p:cNvSpPr>
          <p:nvPr/>
        </p:nvSpPr>
        <p:spPr>
          <a:xfrm>
            <a:off x="3178629" y="3070080"/>
            <a:ext cx="856322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6A6F605-F04C-7C02-A352-DB9D49447B03}"/>
              </a:ext>
            </a:extLst>
          </p:cNvPr>
          <p:cNvSpPr txBox="1">
            <a:spLocks/>
          </p:cNvSpPr>
          <p:nvPr/>
        </p:nvSpPr>
        <p:spPr>
          <a:xfrm>
            <a:off x="3178629" y="4158651"/>
            <a:ext cx="856322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5B2701-AD38-129F-A5AB-845193C44671}"/>
              </a:ext>
            </a:extLst>
          </p:cNvPr>
          <p:cNvSpPr/>
          <p:nvPr/>
        </p:nvSpPr>
        <p:spPr>
          <a:xfrm>
            <a:off x="599089" y="2196662"/>
            <a:ext cx="2228194" cy="2228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التسلسل والمنطق في التفكير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8B62F6-28B8-D20E-C724-ECE9B3AEC16E}"/>
              </a:ext>
            </a:extLst>
          </p:cNvPr>
          <p:cNvSpPr/>
          <p:nvPr/>
        </p:nvSpPr>
        <p:spPr>
          <a:xfrm>
            <a:off x="3555051" y="2196662"/>
            <a:ext cx="2228194" cy="2228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فهم الأدوار الاجتماعية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63E6E5-CD39-EE2F-6513-363375B47DFA}"/>
              </a:ext>
            </a:extLst>
          </p:cNvPr>
          <p:cNvSpPr/>
          <p:nvPr/>
        </p:nvSpPr>
        <p:spPr>
          <a:xfrm>
            <a:off x="6511013" y="2196662"/>
            <a:ext cx="2228194" cy="2228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التعبير عن المشاعر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596EA6-827A-4A4D-0DFB-D67F375F1EC5}"/>
              </a:ext>
            </a:extLst>
          </p:cNvPr>
          <p:cNvSpPr/>
          <p:nvPr/>
        </p:nvSpPr>
        <p:spPr>
          <a:xfrm>
            <a:off x="9313959" y="2196662"/>
            <a:ext cx="2228194" cy="2228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تطوير اللغة والمفردات</a:t>
            </a:r>
          </a:p>
        </p:txBody>
      </p:sp>
      <p:pic>
        <p:nvPicPr>
          <p:cNvPr id="16" name="Picture 15" descr="A couple of kids jumping high&#10;&#10;AI-generated content may be incorrect.">
            <a:extLst>
              <a:ext uri="{FF2B5EF4-FFF2-40B4-BE49-F238E27FC236}">
                <a16:creationId xmlns:a16="http://schemas.microsoft.com/office/drawing/2014/main" id="{4AF29D7F-7E2A-84F7-4C62-14FF042D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67" y="3666946"/>
            <a:ext cx="2728640" cy="2692737"/>
          </a:xfrm>
          <a:prstGeom prst="rect">
            <a:avLst/>
          </a:prstGeom>
        </p:spPr>
      </p:pic>
      <p:pic>
        <p:nvPicPr>
          <p:cNvPr id="18" name="Picture 17" descr="A cartoon of a child&#10;&#10;AI-generated content may be incorrect.">
            <a:extLst>
              <a:ext uri="{FF2B5EF4-FFF2-40B4-BE49-F238E27FC236}">
                <a16:creationId xmlns:a16="http://schemas.microsoft.com/office/drawing/2014/main" id="{2F628B3A-D123-00ED-EFF3-41B95FD2B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32" y="4107962"/>
            <a:ext cx="1862977" cy="1904999"/>
          </a:xfrm>
          <a:prstGeom prst="rect">
            <a:avLst/>
          </a:prstGeom>
        </p:spPr>
      </p:pic>
      <p:pic>
        <p:nvPicPr>
          <p:cNvPr id="20" name="Picture 19" descr="A cartoon of a child with glasses&#10;&#10;AI-generated content may be incorrect.">
            <a:extLst>
              <a:ext uri="{FF2B5EF4-FFF2-40B4-BE49-F238E27FC236}">
                <a16:creationId xmlns:a16="http://schemas.microsoft.com/office/drawing/2014/main" id="{FFADAFF5-3473-108B-661B-4AB15AA93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12" y="3722650"/>
            <a:ext cx="1701800" cy="2324100"/>
          </a:xfrm>
          <a:prstGeom prst="rect">
            <a:avLst/>
          </a:prstGeom>
        </p:spPr>
      </p:pic>
      <p:pic>
        <p:nvPicPr>
          <p:cNvPr id="22" name="Picture 21" descr="A cartoon of a child pointing at a light bulb&#10;&#10;AI-generated content may be incorrect.">
            <a:extLst>
              <a:ext uri="{FF2B5EF4-FFF2-40B4-BE49-F238E27FC236}">
                <a16:creationId xmlns:a16="http://schemas.microsoft.com/office/drawing/2014/main" id="{B24D9FCE-E739-BA8A-BE43-D51AB5A88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0" y="3869999"/>
            <a:ext cx="2000617" cy="20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7E24-CB8C-0DCE-A555-7CCE6C5E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دور المعلمة</a:t>
            </a:r>
            <a:br>
              <a:rPr lang="ar-BH" dirty="0"/>
            </a:br>
            <a:endParaRPr lang="en-B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3578D8-788D-F79A-3640-4CDA89515E73}"/>
              </a:ext>
            </a:extLst>
          </p:cNvPr>
          <p:cNvSpPr txBox="1">
            <a:spLocks/>
          </p:cNvSpPr>
          <p:nvPr/>
        </p:nvSpPr>
        <p:spPr>
          <a:xfrm>
            <a:off x="1733909" y="3200710"/>
            <a:ext cx="1000794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chemeClr val="tx1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06924BFA-399A-33CC-6A2B-4E71773AEA02}"/>
              </a:ext>
            </a:extLst>
          </p:cNvPr>
          <p:cNvSpPr/>
          <p:nvPr/>
        </p:nvSpPr>
        <p:spPr>
          <a:xfrm>
            <a:off x="1103587" y="1912881"/>
            <a:ext cx="2217683" cy="221768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dirty="0"/>
              <a:t>توسيع التفكير بأسئلة مفتوحة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37A534-02B4-B201-5398-1F7DDD0D39A2}"/>
              </a:ext>
            </a:extLst>
          </p:cNvPr>
          <p:cNvSpPr/>
          <p:nvPr/>
        </p:nvSpPr>
        <p:spPr>
          <a:xfrm>
            <a:off x="4908331" y="1912881"/>
            <a:ext cx="2217683" cy="221768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914400" rtl="1" eaLnBrk="1" latinLnBrk="0" hangingPunct="1"/>
            <a:r>
              <a:rPr lang="ar-SA" dirty="0"/>
              <a:t>الإصغاء للحوارات بين الأطفال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92EC5AE9-FA85-20A1-61A7-80DE0CBD7F59}"/>
              </a:ext>
            </a:extLst>
          </p:cNvPr>
          <p:cNvSpPr/>
          <p:nvPr/>
        </p:nvSpPr>
        <p:spPr>
          <a:xfrm>
            <a:off x="8713076" y="1912881"/>
            <a:ext cx="2217683" cy="221768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1000"/>
              </a:spcBef>
            </a:pPr>
            <a:r>
              <a:rPr lang="ar-BH" dirty="0"/>
              <a:t>توفير بيئة غنية بالأدوات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92A73-23F5-5869-65FA-B182A48A37F6}"/>
              </a:ext>
            </a:extLst>
          </p:cNvPr>
          <p:cNvSpPr txBox="1"/>
          <p:nvPr/>
        </p:nvSpPr>
        <p:spPr>
          <a:xfrm>
            <a:off x="643171" y="5856418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dirty="0"/>
              <a:t>"الطفل في اللعب التخيلي… يتدرّب على الحياة."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59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113CD-B49B-0A2F-394E-E940E316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B3814F-CA66-29BE-AE78-3EFD142A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الفهرس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7357813-B840-417B-8365-05DDC2D683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08129" y="1431167"/>
            <a:ext cx="10633721" cy="461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BH" sz="2800" dirty="0"/>
              <a:t>خلال هذه الجلسة، سنعمل معًا على:</a:t>
            </a:r>
          </a:p>
          <a:p>
            <a:r>
              <a:rPr lang="ar-BH" sz="2800" dirty="0"/>
              <a:t>*فهم </a:t>
            </a:r>
            <a:r>
              <a:rPr lang="ar-BH" sz="2800" b="1" dirty="0"/>
              <a:t>التعلم باللعب كمنظومة تعليمية</a:t>
            </a:r>
            <a:r>
              <a:rPr lang="ar-BH" sz="2800" dirty="0"/>
              <a:t> وليس كنشاط</a:t>
            </a:r>
          </a:p>
          <a:p>
            <a:r>
              <a:rPr lang="ar-BH" sz="2800" dirty="0"/>
              <a:t>*التعرّف على </a:t>
            </a:r>
            <a:r>
              <a:rPr lang="ar-BH" sz="2800" b="1" dirty="0"/>
              <a:t>أنواع التعلم باللعب</a:t>
            </a:r>
            <a:r>
              <a:rPr lang="ar-BH" sz="2800" dirty="0"/>
              <a:t> ودور كل نوع</a:t>
            </a:r>
          </a:p>
          <a:p>
            <a:r>
              <a:rPr lang="ar-BH" sz="2800" dirty="0"/>
              <a:t>*توضيح </a:t>
            </a:r>
            <a:r>
              <a:rPr lang="ar-BH" sz="2800" b="1" dirty="0"/>
              <a:t>الدور المهني للمعلمة</a:t>
            </a:r>
            <a:r>
              <a:rPr lang="ar-BH" sz="2800" dirty="0"/>
              <a:t> في المنهج الفنلندي</a:t>
            </a:r>
          </a:p>
          <a:p>
            <a:r>
              <a:rPr lang="ar-BH" sz="2800" dirty="0"/>
              <a:t>*وربط كل ذلك بممارسات عملية قابلة للتطبيق داخل الصف</a:t>
            </a:r>
          </a:p>
          <a:p>
            <a:r>
              <a:rPr lang="ar-BH" sz="2800" dirty="0"/>
              <a:t>جلسة اليوم ليست نظرية فقط،</a:t>
            </a:r>
            <a:br>
              <a:rPr lang="ar-BH" sz="2800" dirty="0"/>
            </a:br>
            <a:r>
              <a:rPr lang="ar-BH" sz="2800" dirty="0"/>
              <a:t>وليست عرض شرائح تقليدي،</a:t>
            </a:r>
            <a:br>
              <a:rPr lang="ar-BH" sz="2800" dirty="0"/>
            </a:br>
            <a:r>
              <a:rPr lang="ar-BH" sz="2800" dirty="0"/>
              <a:t>بل هي </a:t>
            </a:r>
            <a:r>
              <a:rPr lang="ar-BH" sz="2800" b="1" dirty="0"/>
              <a:t>مساحة تفكير، ومشاركة، وتجربة</a:t>
            </a:r>
            <a:r>
              <a:rPr lang="ar-BH" sz="2800" dirty="0"/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44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BA96-D9D7-B3CE-2CC0-EB2DEBE3A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التعلم البنائي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B51DD-5E02-7DDA-0EB7-55F96A14BF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Constructive Play</a:t>
            </a:r>
          </a:p>
          <a:p>
            <a:endParaRPr lang="en-BH" dirty="0"/>
          </a:p>
        </p:txBody>
      </p:sp>
      <p:pic>
        <p:nvPicPr>
          <p:cNvPr id="6" name="Picture Placeholder 5" descr="A group of children playing with colorful blocks&#10;&#10;AI-generated content may be incorrect.">
            <a:extLst>
              <a:ext uri="{FF2B5EF4-FFF2-40B4-BE49-F238E27FC236}">
                <a16:creationId xmlns:a16="http://schemas.microsoft.com/office/drawing/2014/main" id="{9EDF52F9-7B09-B512-FD62-ABA95E038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82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E9B1-CBC4-2BB2-97EB-558FAD58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ماهو التعلم البنائي : </a:t>
            </a:r>
            <a:r>
              <a:rPr lang="ar-BH" sz="1600" dirty="0">
                <a:solidFill>
                  <a:schemeClr val="accent6">
                    <a:lumMod val="75000"/>
                  </a:schemeClr>
                </a:solidFill>
              </a:rPr>
              <a:t>هذا اللعب أساس:</a:t>
            </a:r>
            <a:br>
              <a:rPr lang="ar-BH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STEM </a:t>
            </a:r>
            <a:r>
              <a:rPr lang="ar-BH" sz="1600" dirty="0">
                <a:solidFill>
                  <a:schemeClr val="accent6">
                    <a:lumMod val="75000"/>
                  </a:schemeClr>
                </a:solidFill>
              </a:rPr>
              <a:t>المبكر</a:t>
            </a:r>
            <a:br>
              <a:rPr lang="ar-BH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sz="1600" dirty="0">
                <a:solidFill>
                  <a:schemeClr val="accent6">
                    <a:lumMod val="75000"/>
                  </a:schemeClr>
                </a:solidFill>
              </a:rPr>
              <a:t>حل المشكلات</a:t>
            </a:r>
            <a:br>
              <a:rPr lang="ar-BH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sz="1600" dirty="0">
                <a:solidFill>
                  <a:schemeClr val="accent6">
                    <a:lumMod val="75000"/>
                  </a:schemeClr>
                </a:solidFill>
              </a:rPr>
              <a:t>التخطيط التنفيذي</a:t>
            </a:r>
            <a:br>
              <a:rPr lang="ar-BH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B4CFDE-68DC-1684-EBA5-4C4104667E0C}"/>
              </a:ext>
            </a:extLst>
          </p:cNvPr>
          <p:cNvSpPr/>
          <p:nvPr/>
        </p:nvSpPr>
        <p:spPr>
          <a:xfrm>
            <a:off x="733930" y="233592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يطوّر التفكير المنطقي والتخطيط لدى الطفل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F05F33-293D-15F8-4933-C0874DFC8675}"/>
              </a:ext>
            </a:extLst>
          </p:cNvPr>
          <p:cNvSpPr/>
          <p:nvPr/>
        </p:nvSpPr>
        <p:spPr>
          <a:xfrm>
            <a:off x="5011640" y="233592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يشمل: المكعبات، </a:t>
            </a:r>
            <a:r>
              <a:rPr lang="en-US" dirty="0"/>
              <a:t> LEGO</a:t>
            </a:r>
            <a:r>
              <a:rPr lang="ar-BH" dirty="0"/>
              <a:t>الألغاز، المواد المفتوحة</a:t>
            </a:r>
            <a:r>
              <a:rPr lang="en-US" dirty="0"/>
              <a:t>  </a:t>
            </a:r>
            <a:endParaRPr lang="ar-BH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09B482-A3EA-7023-738B-242417D601B3}"/>
              </a:ext>
            </a:extLst>
          </p:cNvPr>
          <p:cNvSpPr/>
          <p:nvPr/>
        </p:nvSpPr>
        <p:spPr>
          <a:xfrm>
            <a:off x="9289350" y="233592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يعتمد على البناء والتركيب والتجريب</a:t>
            </a:r>
          </a:p>
        </p:txBody>
      </p:sp>
      <p:pic>
        <p:nvPicPr>
          <p:cNvPr id="10" name="Graphic 9" descr="Puzzle with solid fill">
            <a:extLst>
              <a:ext uri="{FF2B5EF4-FFF2-40B4-BE49-F238E27FC236}">
                <a16:creationId xmlns:a16="http://schemas.microsoft.com/office/drawing/2014/main" id="{D89A8855-77CF-1096-C1F2-E8886A86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9323" y="1878724"/>
            <a:ext cx="914400" cy="914400"/>
          </a:xfrm>
          <a:prstGeom prst="rect">
            <a:avLst/>
          </a:prstGeom>
        </p:spPr>
      </p:pic>
      <p:pic>
        <p:nvPicPr>
          <p:cNvPr id="14" name="Graphic 13" descr="Playbook with solid fill">
            <a:extLst>
              <a:ext uri="{FF2B5EF4-FFF2-40B4-BE49-F238E27FC236}">
                <a16:creationId xmlns:a16="http://schemas.microsoft.com/office/drawing/2014/main" id="{C794CBD5-06B4-C758-0E0B-3083AFA3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0386" y="1878724"/>
            <a:ext cx="914400" cy="914400"/>
          </a:xfrm>
          <a:prstGeom prst="rect">
            <a:avLst/>
          </a:prstGeom>
        </p:spPr>
      </p:pic>
      <p:pic>
        <p:nvPicPr>
          <p:cNvPr id="16" name="Graphic 15" descr="Puzzle pieces with solid fill">
            <a:extLst>
              <a:ext uri="{FF2B5EF4-FFF2-40B4-BE49-F238E27FC236}">
                <a16:creationId xmlns:a16="http://schemas.microsoft.com/office/drawing/2014/main" id="{6CE02033-C658-F447-372B-4E338631F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7214" y="1824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67E2-7DFD-A1A9-DD58-EC18ADC2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أهمية التعلم البنائي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3CC850-5961-64C3-BE6B-56BC51565D4E}"/>
              </a:ext>
            </a:extLst>
          </p:cNvPr>
          <p:cNvSpPr/>
          <p:nvPr/>
        </p:nvSpPr>
        <p:spPr>
          <a:xfrm>
            <a:off x="914400" y="2650258"/>
            <a:ext cx="2144110" cy="1647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الصبر والمثابرة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8337F-3F33-82DE-4DFC-5B0020D48DDB}"/>
              </a:ext>
            </a:extLst>
          </p:cNvPr>
          <p:cNvSpPr/>
          <p:nvPr/>
        </p:nvSpPr>
        <p:spPr>
          <a:xfrm>
            <a:off x="3552496" y="2650258"/>
            <a:ext cx="2144110" cy="1647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التفكير المكاني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709A0F-98E8-5C2C-5228-67ADDDF4AFEF}"/>
              </a:ext>
            </a:extLst>
          </p:cNvPr>
          <p:cNvSpPr/>
          <p:nvPr/>
        </p:nvSpPr>
        <p:spPr>
          <a:xfrm>
            <a:off x="6253654" y="2650258"/>
            <a:ext cx="2144110" cy="1647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المفاهيم الرياضية</a:t>
            </a:r>
          </a:p>
          <a:p>
            <a:pPr marL="0" algn="ctr" defTabSz="914400" rtl="1" eaLnBrk="1" latinLnBrk="0" hangingPunct="1"/>
            <a:r>
              <a:rPr lang="ar-BH" dirty="0"/>
              <a:t>المبكرة</a:t>
            </a:r>
          </a:p>
          <a:p>
            <a:pPr marL="0" algn="ctr" defTabSz="914400" rtl="1" eaLnBrk="1" latinLnBrk="0" hangingPunct="1"/>
            <a:r>
              <a:rPr lang="ar-BH" dirty="0"/>
              <a:t>(العد – المقارنة – الحجم)</a:t>
            </a:r>
          </a:p>
          <a:p>
            <a:pPr marL="0" algn="ctr" defTabSz="914400" rtl="1" eaLnBrk="1" latinLnBrk="0" hangingPunct="1"/>
            <a:endParaRPr lang="en-B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21CF4E-40AC-9471-708C-3E18FFC85149}"/>
              </a:ext>
            </a:extLst>
          </p:cNvPr>
          <p:cNvSpPr/>
          <p:nvPr/>
        </p:nvSpPr>
        <p:spPr>
          <a:xfrm>
            <a:off x="9017875" y="2650258"/>
            <a:ext cx="2144110" cy="1647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حل المشكلات</a:t>
            </a:r>
          </a:p>
        </p:txBody>
      </p:sp>
      <p:pic>
        <p:nvPicPr>
          <p:cNvPr id="12" name="Graphic 11" descr="Playbook with solid fill">
            <a:extLst>
              <a:ext uri="{FF2B5EF4-FFF2-40B4-BE49-F238E27FC236}">
                <a16:creationId xmlns:a16="http://schemas.microsoft.com/office/drawing/2014/main" id="{5846AEE2-BB59-A373-47E4-9108A935E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2730" y="1562548"/>
            <a:ext cx="914400" cy="914400"/>
          </a:xfrm>
          <a:prstGeom prst="rect">
            <a:avLst/>
          </a:prstGeom>
        </p:spPr>
      </p:pic>
      <p:pic>
        <p:nvPicPr>
          <p:cNvPr id="14" name="Graphic 13" descr="Remote learning math with solid fill">
            <a:extLst>
              <a:ext uri="{FF2B5EF4-FFF2-40B4-BE49-F238E27FC236}">
                <a16:creationId xmlns:a16="http://schemas.microsoft.com/office/drawing/2014/main" id="{B835441F-8F68-34E9-084D-D26954F9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8509" y="1562548"/>
            <a:ext cx="914400" cy="914400"/>
          </a:xfrm>
          <a:prstGeom prst="rect">
            <a:avLst/>
          </a:prstGeom>
        </p:spPr>
      </p:pic>
      <p:pic>
        <p:nvPicPr>
          <p:cNvPr id="16" name="Graphic 15" descr="Cube with solid fill">
            <a:extLst>
              <a:ext uri="{FF2B5EF4-FFF2-40B4-BE49-F238E27FC236}">
                <a16:creationId xmlns:a16="http://schemas.microsoft.com/office/drawing/2014/main" id="{2BFCCB51-B4A2-755C-AA18-9EC9EE407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7351" y="1562548"/>
            <a:ext cx="914400" cy="914400"/>
          </a:xfrm>
          <a:prstGeom prst="rect">
            <a:avLst/>
          </a:prstGeom>
        </p:spPr>
      </p:pic>
      <p:pic>
        <p:nvPicPr>
          <p:cNvPr id="18" name="Graphic 17" descr="Spin Top outline">
            <a:extLst>
              <a:ext uri="{FF2B5EF4-FFF2-40B4-BE49-F238E27FC236}">
                <a16:creationId xmlns:a16="http://schemas.microsoft.com/office/drawing/2014/main" id="{24DC51AE-2E19-B0AA-70C5-CD3D7D408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6193" y="1562548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D82313-69BE-E4C3-5D59-73D916A1ACAB}"/>
              </a:ext>
            </a:extLst>
          </p:cNvPr>
          <p:cNvSpPr txBox="1"/>
          <p:nvPr/>
        </p:nvSpPr>
        <p:spPr>
          <a:xfrm>
            <a:off x="505142" y="5863547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dirty="0"/>
              <a:t>"كل برج يسقط… هو درس في المحاولة."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3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EAD8C-E2BA-6A66-A1D3-1CF2E281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دور المعلمة 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C416B4D-7BC9-01CB-98DC-8F55A15AA643}"/>
              </a:ext>
            </a:extLst>
          </p:cNvPr>
          <p:cNvSpPr txBox="1">
            <a:spLocks/>
          </p:cNvSpPr>
          <p:nvPr/>
        </p:nvSpPr>
        <p:spPr>
          <a:xfrm>
            <a:off x="1733909" y="2065693"/>
            <a:ext cx="10007941" cy="381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ACE33-60A2-92F1-969C-1B1E4F5F52D9}"/>
              </a:ext>
            </a:extLst>
          </p:cNvPr>
          <p:cNvSpPr/>
          <p:nvPr/>
        </p:nvSpPr>
        <p:spPr>
          <a:xfrm>
            <a:off x="1173570" y="170277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طرح أسئلة توسّع التفكير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139658-2EFC-19F8-6A1D-84B57FD40E73}"/>
              </a:ext>
            </a:extLst>
          </p:cNvPr>
          <p:cNvSpPr/>
          <p:nvPr/>
        </p:nvSpPr>
        <p:spPr>
          <a:xfrm>
            <a:off x="4849605" y="170277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تشجيع المحاولة دون تصحيح مباشر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9C0465-B443-6A95-5AE0-1F55A5B06133}"/>
              </a:ext>
            </a:extLst>
          </p:cNvPr>
          <p:cNvSpPr/>
          <p:nvPr/>
        </p:nvSpPr>
        <p:spPr>
          <a:xfrm>
            <a:off x="8525641" y="170277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ar-BH" dirty="0"/>
              <a:t>توفير مواد متنوعة ومفتوحة</a:t>
            </a: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:a16="http://schemas.microsoft.com/office/drawing/2014/main" id="{390579A3-C98E-144B-4327-278087AFB977}"/>
              </a:ext>
            </a:extLst>
          </p:cNvPr>
          <p:cNvSpPr/>
          <p:nvPr/>
        </p:nvSpPr>
        <p:spPr>
          <a:xfrm>
            <a:off x="784687" y="4180893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كيف يمكن أن يكون أقوى؟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5CA3915-2E28-2D21-E64A-CC8F556E00F9}"/>
              </a:ext>
            </a:extLst>
          </p:cNvPr>
          <p:cNvSpPr/>
          <p:nvPr/>
        </p:nvSpPr>
        <p:spPr>
          <a:xfrm>
            <a:off x="784687" y="4948148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BH" dirty="0"/>
              <a:t>ماذا يحدث لو غيرنا هذا الجزء؟</a:t>
            </a:r>
          </a:p>
        </p:txBody>
      </p:sp>
    </p:spTree>
    <p:extLst>
      <p:ext uri="{BB962C8B-B14F-4D97-AF65-F5344CB8AC3E}">
        <p14:creationId xmlns:p14="http://schemas.microsoft.com/office/powerpoint/2010/main" val="34995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2326-A9E2-01F0-1A8C-D02EAB2FB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BH" dirty="0"/>
              <a:t>اللعب الحسي الاستكشافي</a:t>
            </a:r>
            <a:endParaRPr lang="en-B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20A-E9FA-AA0F-E943-F24E04B8E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Sensory Play</a:t>
            </a:r>
          </a:p>
          <a:p>
            <a:endParaRPr lang="en-BH" dirty="0"/>
          </a:p>
        </p:txBody>
      </p:sp>
      <p:pic>
        <p:nvPicPr>
          <p:cNvPr id="6" name="Picture Placeholder 5" descr="Cartoon of kids riding a boat&#10;&#10;AI-generated content may be incorrect.">
            <a:extLst>
              <a:ext uri="{FF2B5EF4-FFF2-40B4-BE49-F238E27FC236}">
                <a16:creationId xmlns:a16="http://schemas.microsoft.com/office/drawing/2014/main" id="{6497C609-C9BE-33D2-1EF8-6BE345D2B0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47" t="22436" r="-18947" b="29302"/>
          <a:stretch>
            <a:fillRect/>
          </a:stretch>
        </p:blipFill>
        <p:spPr>
          <a:xfrm>
            <a:off x="0" y="0"/>
            <a:ext cx="12192000" cy="4267200"/>
          </a:xfrm>
        </p:spPr>
      </p:pic>
    </p:spTree>
    <p:extLst>
      <p:ext uri="{BB962C8B-B14F-4D97-AF65-F5344CB8AC3E}">
        <p14:creationId xmlns:p14="http://schemas.microsoft.com/office/powerpoint/2010/main" val="39467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F19B-88F3-1A58-927E-D3105B03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اللعب الحسي الاستكشافي</a:t>
            </a:r>
            <a:br>
              <a:rPr lang="ar-BH" dirty="0"/>
            </a:br>
            <a:endParaRPr lang="en-BH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95366E-CD8D-513C-1952-ACAA67970EDD}"/>
              </a:ext>
            </a:extLst>
          </p:cNvPr>
          <p:cNvSpPr/>
          <p:nvPr/>
        </p:nvSpPr>
        <p:spPr>
          <a:xfrm>
            <a:off x="1173570" y="1418098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يتيح للطفل الاستكشاف والتجريب بحرية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63AC0-8F07-0CA2-9F7F-38A6255509D3}"/>
              </a:ext>
            </a:extLst>
          </p:cNvPr>
          <p:cNvSpPr/>
          <p:nvPr/>
        </p:nvSpPr>
        <p:spPr>
          <a:xfrm>
            <a:off x="5002924" y="1418098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يشمل: الرمل، الماء، الصلصال، المواد الطبيعية، القوامات المختلفة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6122BF-2138-6FCE-5308-7549649B1140}"/>
              </a:ext>
            </a:extLst>
          </p:cNvPr>
          <p:cNvSpPr/>
          <p:nvPr/>
        </p:nvSpPr>
        <p:spPr>
          <a:xfrm>
            <a:off x="8832278" y="1418098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يعتمد على استخدام الحواس</a:t>
            </a:r>
            <a:endParaRPr lang="en-US" dirty="0">
              <a:solidFill>
                <a:schemeClr val="bg1"/>
              </a:solidFill>
              <a:latin typeface="Poppins Medium"/>
              <a:ea typeface="Poppins Medium"/>
              <a:sym typeface="Poppins Medium"/>
              <a:rtl/>
            </a:endParaRP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AAF9CF86-D80A-0A5B-5BC9-F48593853C6F}"/>
              </a:ext>
            </a:extLst>
          </p:cNvPr>
          <p:cNvSpPr/>
          <p:nvPr/>
        </p:nvSpPr>
        <p:spPr>
          <a:xfrm>
            <a:off x="8632131" y="3787130"/>
            <a:ext cx="2586445" cy="57586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اللمس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67E6E3A5-25CF-1AFF-A12C-9B273E8EFD03}"/>
              </a:ext>
            </a:extLst>
          </p:cNvPr>
          <p:cNvSpPr/>
          <p:nvPr/>
        </p:nvSpPr>
        <p:spPr>
          <a:xfrm>
            <a:off x="8632131" y="4466399"/>
            <a:ext cx="2586445" cy="57586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السمع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180280FD-9013-67D2-491D-282002B16DF0}"/>
              </a:ext>
            </a:extLst>
          </p:cNvPr>
          <p:cNvSpPr/>
          <p:nvPr/>
        </p:nvSpPr>
        <p:spPr>
          <a:xfrm>
            <a:off x="8632131" y="5197919"/>
            <a:ext cx="2586445" cy="57586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Poppins Medium"/>
                <a:sym typeface="Poppins Medium"/>
                <a:rtl/>
              </a:rPr>
              <a:t>ا</a:t>
            </a:r>
            <a:r>
              <a:rPr lang="ar-SA" dirty="0">
                <a:solidFill>
                  <a:schemeClr val="accent2">
                    <a:lumMod val="75000"/>
                  </a:schemeClr>
                </a:solidFill>
                <a:latin typeface="Poppins Medium"/>
                <a:sym typeface="Poppins Medium"/>
                <a:rtl/>
              </a:rPr>
              <a:t>لبصر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C5DCCDC4-BA0A-C39C-3201-5C7F9721642B}"/>
              </a:ext>
            </a:extLst>
          </p:cNvPr>
          <p:cNvSpPr/>
          <p:nvPr/>
        </p:nvSpPr>
        <p:spPr>
          <a:xfrm>
            <a:off x="8632131" y="5916376"/>
            <a:ext cx="2586445" cy="57586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Poppins Medium"/>
                <a:sym typeface="Poppins Medium"/>
                <a:rtl/>
              </a:rPr>
              <a:t>ا</a:t>
            </a:r>
            <a:r>
              <a:rPr lang="ar-SA" dirty="0">
                <a:solidFill>
                  <a:schemeClr val="accent2">
                    <a:lumMod val="75000"/>
                  </a:schemeClr>
                </a:solidFill>
                <a:latin typeface="Poppins Medium"/>
                <a:sym typeface="Poppins Medium"/>
                <a:rtl/>
              </a:rPr>
              <a:t>الحركة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Graphic 13" descr="Ear with solid fill">
            <a:extLst>
              <a:ext uri="{FF2B5EF4-FFF2-40B4-BE49-F238E27FC236}">
                <a16:creationId xmlns:a16="http://schemas.microsoft.com/office/drawing/2014/main" id="{4B6A538E-B395-216A-C1BE-DB9A084F9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1482" y="4415246"/>
            <a:ext cx="678170" cy="678170"/>
          </a:xfrm>
          <a:prstGeom prst="rect">
            <a:avLst/>
          </a:prstGeom>
        </p:spPr>
      </p:pic>
      <p:pic>
        <p:nvPicPr>
          <p:cNvPr id="16" name="Graphic 15" descr="Touchscreen with solid fill">
            <a:extLst>
              <a:ext uri="{FF2B5EF4-FFF2-40B4-BE49-F238E27FC236}">
                <a16:creationId xmlns:a16="http://schemas.microsoft.com/office/drawing/2014/main" id="{324436AF-4449-9496-2311-59381EB69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807" y="3604250"/>
            <a:ext cx="731520" cy="731520"/>
          </a:xfrm>
          <a:prstGeom prst="rect">
            <a:avLst/>
          </a:prstGeom>
        </p:spPr>
      </p:pic>
      <p:pic>
        <p:nvPicPr>
          <p:cNvPr id="18" name="Graphic 17" descr="Eye with solid fill">
            <a:extLst>
              <a:ext uri="{FF2B5EF4-FFF2-40B4-BE49-F238E27FC236}">
                <a16:creationId xmlns:a16="http://schemas.microsoft.com/office/drawing/2014/main" id="{BFE9010F-6F78-B1E0-2847-00B192D37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4807" y="5095613"/>
            <a:ext cx="678170" cy="678170"/>
          </a:xfrm>
          <a:prstGeom prst="rect">
            <a:avLst/>
          </a:prstGeom>
        </p:spPr>
      </p:pic>
      <p:pic>
        <p:nvPicPr>
          <p:cNvPr id="20" name="Graphic 19" descr="Footprints with solid fill">
            <a:extLst>
              <a:ext uri="{FF2B5EF4-FFF2-40B4-BE49-F238E27FC236}">
                <a16:creationId xmlns:a16="http://schemas.microsoft.com/office/drawing/2014/main" id="{F352F927-B782-C187-7805-DFAF2F74EC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4807" y="5747657"/>
            <a:ext cx="678170" cy="6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D09A-1B4C-382C-E225-08B19C9C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/>
              <a:t>ماذا يتعلم الطفل؟</a:t>
            </a:r>
            <a:endParaRPr lang="en-B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0E2682-059C-F725-918B-F9A64AF902AB}"/>
              </a:ext>
            </a:extLst>
          </p:cNvPr>
          <p:cNvSpPr txBox="1">
            <a:spLocks/>
          </p:cNvSpPr>
          <p:nvPr/>
        </p:nvSpPr>
        <p:spPr>
          <a:xfrm>
            <a:off x="1733909" y="2021067"/>
            <a:ext cx="10007941" cy="1407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sz="1200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78DD99-0C31-C6C2-8AD5-8F78BB545307}"/>
              </a:ext>
            </a:extLst>
          </p:cNvPr>
          <p:cNvSpPr txBox="1">
            <a:spLocks/>
          </p:cNvSpPr>
          <p:nvPr/>
        </p:nvSpPr>
        <p:spPr>
          <a:xfrm>
            <a:off x="1733909" y="3322925"/>
            <a:ext cx="10007941" cy="1407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sz="1200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91E46C8-430D-20EF-36C8-241A606E422D}"/>
              </a:ext>
            </a:extLst>
          </p:cNvPr>
          <p:cNvSpPr txBox="1">
            <a:spLocks/>
          </p:cNvSpPr>
          <p:nvPr/>
        </p:nvSpPr>
        <p:spPr>
          <a:xfrm>
            <a:off x="1733909" y="4826260"/>
            <a:ext cx="10007941" cy="1407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sz="1200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98D78E8E-9717-F8FE-78B2-FD39DE1F6B97}"/>
              </a:ext>
            </a:extLst>
          </p:cNvPr>
          <p:cNvSpPr/>
          <p:nvPr/>
        </p:nvSpPr>
        <p:spPr>
          <a:xfrm>
            <a:off x="3147847" y="1105619"/>
            <a:ext cx="5517931" cy="1169729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/>
              <a:t>مفاهيم علمية مبكرة (الكم، الحجم، التغيّر)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58BCCB-1324-E1D9-0BA7-3DE5C2009B02}"/>
              </a:ext>
            </a:extLst>
          </p:cNvPr>
          <p:cNvSpPr/>
          <p:nvPr/>
        </p:nvSpPr>
        <p:spPr>
          <a:xfrm>
            <a:off x="1145329" y="3161959"/>
            <a:ext cx="2186152" cy="21861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تنمية اللغة من خلال الوصف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DD7342-B13B-2359-7B23-5126DEB065BF}"/>
              </a:ext>
            </a:extLst>
          </p:cNvPr>
          <p:cNvSpPr/>
          <p:nvPr/>
        </p:nvSpPr>
        <p:spPr>
          <a:xfrm>
            <a:off x="5002924" y="3161959"/>
            <a:ext cx="2186152" cy="21861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التركيز والتهدئة الذاتية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72AA07-308A-942D-4FB4-9D30934FD506}"/>
              </a:ext>
            </a:extLst>
          </p:cNvPr>
          <p:cNvSpPr/>
          <p:nvPr/>
        </p:nvSpPr>
        <p:spPr>
          <a:xfrm>
            <a:off x="8860519" y="3161959"/>
            <a:ext cx="2186152" cy="21861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التصنيف والفرز</a:t>
            </a:r>
          </a:p>
        </p:txBody>
      </p:sp>
    </p:spTree>
    <p:extLst>
      <p:ext uri="{BB962C8B-B14F-4D97-AF65-F5344CB8AC3E}">
        <p14:creationId xmlns:p14="http://schemas.microsoft.com/office/powerpoint/2010/main" val="39813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A4D0-2365-A837-8DA6-7040844B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دور المعلمة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018CB1-6054-1B1F-4A5A-86CD0564D800}"/>
              </a:ext>
            </a:extLst>
          </p:cNvPr>
          <p:cNvSpPr/>
          <p:nvPr/>
        </p:nvSpPr>
        <p:spPr>
          <a:xfrm>
            <a:off x="1256779" y="15198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دعم المفردات من خلال الحوار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A30DD5-10EE-F51C-BA35-10FDA883AF3F}"/>
              </a:ext>
            </a:extLst>
          </p:cNvPr>
          <p:cNvSpPr/>
          <p:nvPr/>
        </p:nvSpPr>
        <p:spPr>
          <a:xfrm>
            <a:off x="5129840" y="15198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ملاحظة استجابات الأطفال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5EDBC2-41DF-A695-1CAC-6DA3075A911E}"/>
              </a:ext>
            </a:extLst>
          </p:cNvPr>
          <p:cNvSpPr/>
          <p:nvPr/>
        </p:nvSpPr>
        <p:spPr>
          <a:xfrm>
            <a:off x="9002902" y="15198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توفير بيئة آمنة وغنية بالمواد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F86A3A3-FD0B-71BE-2E2B-B913C9E25D00}"/>
              </a:ext>
            </a:extLst>
          </p:cNvPr>
          <p:cNvSpPr/>
          <p:nvPr/>
        </p:nvSpPr>
        <p:spPr>
          <a:xfrm>
            <a:off x="784687" y="4180893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ماذا تشعر؟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A5FF0677-BA14-9B40-B963-14B7396B17C7}"/>
              </a:ext>
            </a:extLst>
          </p:cNvPr>
          <p:cNvSpPr/>
          <p:nvPr/>
        </p:nvSpPr>
        <p:spPr>
          <a:xfrm>
            <a:off x="784687" y="4948148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ما الفرق بين هذا وذاك؟</a:t>
            </a:r>
          </a:p>
        </p:txBody>
      </p:sp>
    </p:spTree>
    <p:extLst>
      <p:ext uri="{BB962C8B-B14F-4D97-AF65-F5344CB8AC3E}">
        <p14:creationId xmlns:p14="http://schemas.microsoft.com/office/powerpoint/2010/main" val="371637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2750-04C5-D479-87A8-F6E6F4809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الجماعي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634C1-1CA0-F79D-15B7-0F610E8DDC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Social / Group Play</a:t>
            </a:r>
          </a:p>
          <a:p>
            <a:endParaRPr lang="en-BH" dirty="0"/>
          </a:p>
        </p:txBody>
      </p:sp>
      <p:pic>
        <p:nvPicPr>
          <p:cNvPr id="6" name="Picture Placeholder 5" descr="A group of kids running in a playground&#10;&#10;AI-generated content may be incorrect.">
            <a:extLst>
              <a:ext uri="{FF2B5EF4-FFF2-40B4-BE49-F238E27FC236}">
                <a16:creationId xmlns:a16="http://schemas.microsoft.com/office/drawing/2014/main" id="{165BA88B-DE70-4CB7-99C9-1B1365C75A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82" t="21831" r="-34982" b="18681"/>
          <a:stretch>
            <a:fillRect/>
          </a:stretch>
        </p:blipFill>
        <p:spPr>
          <a:xfrm>
            <a:off x="0" y="0"/>
            <a:ext cx="12192000" cy="4267200"/>
          </a:xfrm>
        </p:spPr>
      </p:pic>
    </p:spTree>
    <p:extLst>
      <p:ext uri="{BB962C8B-B14F-4D97-AF65-F5344CB8AC3E}">
        <p14:creationId xmlns:p14="http://schemas.microsoft.com/office/powerpoint/2010/main" val="3317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C51C-9E43-F76D-2B6E-BAA49873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الحسي الاستكشافي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5746200-5600-8145-6946-3CFA2BEE5101}"/>
              </a:ext>
            </a:extLst>
          </p:cNvPr>
          <p:cNvSpPr txBox="1">
            <a:spLocks/>
          </p:cNvSpPr>
          <p:nvPr/>
        </p:nvSpPr>
        <p:spPr>
          <a:xfrm>
            <a:off x="1733909" y="3052861"/>
            <a:ext cx="10007941" cy="635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B704CB-8253-8F61-93D1-013F030F2FFE}"/>
              </a:ext>
            </a:extLst>
          </p:cNvPr>
          <p:cNvSpPr/>
          <p:nvPr/>
        </p:nvSpPr>
        <p:spPr>
          <a:xfrm>
            <a:off x="1225248" y="1959785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يعلّم الطفل كيف يكون جزءًا من مجموعة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F173BF-F8CF-751E-06CF-98CAD65E75AB}"/>
              </a:ext>
            </a:extLst>
          </p:cNvPr>
          <p:cNvSpPr/>
          <p:nvPr/>
        </p:nvSpPr>
        <p:spPr>
          <a:xfrm>
            <a:off x="5135096" y="1959785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يشمل: الألعاب الجماعية، الأدوار المشتركة، الألعاب المنظمة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479D40-D3E3-C88E-936E-23141E4A41AC}"/>
              </a:ext>
            </a:extLst>
          </p:cNvPr>
          <p:cNvSpPr/>
          <p:nvPr/>
        </p:nvSpPr>
        <p:spPr>
          <a:xfrm>
            <a:off x="9044944" y="1959785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يعتمد على التفاعل بين الأطفال</a:t>
            </a:r>
          </a:p>
        </p:txBody>
      </p:sp>
      <p:pic>
        <p:nvPicPr>
          <p:cNvPr id="10" name="Picture 9" descr="A cartoon of a child and child playing with toys&#10;&#10;AI-generated content may be incorrect.">
            <a:extLst>
              <a:ext uri="{FF2B5EF4-FFF2-40B4-BE49-F238E27FC236}">
                <a16:creationId xmlns:a16="http://schemas.microsoft.com/office/drawing/2014/main" id="{DB129D37-4B2C-81B5-5364-EDBD7E1F8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39" y="3688597"/>
            <a:ext cx="3007310" cy="2091564"/>
          </a:xfrm>
          <a:prstGeom prst="rect">
            <a:avLst/>
          </a:prstGeom>
        </p:spPr>
      </p:pic>
      <p:pic>
        <p:nvPicPr>
          <p:cNvPr id="12" name="Picture 11" descr="A group of boys playing with toys&#10;&#10;AI-generated content may be incorrect.">
            <a:extLst>
              <a:ext uri="{FF2B5EF4-FFF2-40B4-BE49-F238E27FC236}">
                <a16:creationId xmlns:a16="http://schemas.microsoft.com/office/drawing/2014/main" id="{7A91D832-848C-D2C2-F891-0DF3C7DD5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1" y="3524626"/>
            <a:ext cx="3007310" cy="2091564"/>
          </a:xfrm>
          <a:prstGeom prst="rect">
            <a:avLst/>
          </a:prstGeom>
        </p:spPr>
      </p:pic>
      <p:pic>
        <p:nvPicPr>
          <p:cNvPr id="14" name="Picture 13" descr="A cartoon of kids playing with toys&#10;&#10;AI-generated content may be incorrect.">
            <a:extLst>
              <a:ext uri="{FF2B5EF4-FFF2-40B4-BE49-F238E27FC236}">
                <a16:creationId xmlns:a16="http://schemas.microsoft.com/office/drawing/2014/main" id="{25809947-1713-5A87-E912-9E931F0F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57" y="3688597"/>
            <a:ext cx="3053269" cy="21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1903-A442-E69A-42D6-4FE015FC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شاهد الفيديو</a:t>
            </a:r>
            <a:endParaRPr lang="en-BH" dirty="0"/>
          </a:p>
        </p:txBody>
      </p:sp>
      <p:pic>
        <p:nvPicPr>
          <p:cNvPr id="4" name="Online Media 3" descr="What is Play-Based Learning?">
            <a:hlinkClick r:id="" action="ppaction://media"/>
            <a:extLst>
              <a:ext uri="{FF2B5EF4-FFF2-40B4-BE49-F238E27FC236}">
                <a16:creationId xmlns:a16="http://schemas.microsoft.com/office/drawing/2014/main" id="{17A812E2-729C-0A41-2894-F58E62A396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7208" y="1229990"/>
            <a:ext cx="7132447" cy="40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E90C-1A35-1F5E-67B7-94525D8D9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ماذا يتعلم الطفل؟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26B20-AD10-80EB-42B3-0717B484F5CB}"/>
              </a:ext>
            </a:extLst>
          </p:cNvPr>
          <p:cNvSpPr txBox="1"/>
          <p:nvPr/>
        </p:nvSpPr>
        <p:spPr>
          <a:xfrm>
            <a:off x="10848814" y="2526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65EBD2D-8F22-E051-970E-FA622DFA0EC2}"/>
              </a:ext>
            </a:extLst>
          </p:cNvPr>
          <p:cNvSpPr txBox="1">
            <a:spLocks/>
          </p:cNvSpPr>
          <p:nvPr/>
        </p:nvSpPr>
        <p:spPr>
          <a:xfrm>
            <a:off x="1733909" y="3455817"/>
            <a:ext cx="10007941" cy="66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D2FF69-D625-3BB5-D5AA-2C07697C64E6}"/>
              </a:ext>
            </a:extLst>
          </p:cNvPr>
          <p:cNvSpPr/>
          <p:nvPr/>
        </p:nvSpPr>
        <p:spPr>
          <a:xfrm>
            <a:off x="841621" y="230910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التواصل اللفظي وغير اللفظي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2A183C-4F68-37BC-AAC2-D64544EE8917}"/>
              </a:ext>
            </a:extLst>
          </p:cNvPr>
          <p:cNvSpPr/>
          <p:nvPr/>
        </p:nvSpPr>
        <p:spPr>
          <a:xfrm>
            <a:off x="3607140" y="230910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حل الخلافات بطرق إيجابية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72CB5-A6F0-CC1C-8E2C-D49D021B8109}"/>
              </a:ext>
            </a:extLst>
          </p:cNvPr>
          <p:cNvSpPr/>
          <p:nvPr/>
        </p:nvSpPr>
        <p:spPr>
          <a:xfrm>
            <a:off x="6464511" y="230910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انتظار الدور واحترام القواعد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D9595-63C2-AF50-79AC-14322A56FD9D}"/>
              </a:ext>
            </a:extLst>
          </p:cNvPr>
          <p:cNvSpPr/>
          <p:nvPr/>
        </p:nvSpPr>
        <p:spPr>
          <a:xfrm>
            <a:off x="9321883" y="230910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التعاون والمشاركة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95547-9839-0449-EA8F-0386DDC3941E}"/>
              </a:ext>
            </a:extLst>
          </p:cNvPr>
          <p:cNvSpPr txBox="1"/>
          <p:nvPr/>
        </p:nvSpPr>
        <p:spPr>
          <a:xfrm>
            <a:off x="643171" y="5855798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dirty="0"/>
              <a:t>"اللعب الجماعي هو أول درس في المواطنة."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0126-341E-7E5E-3F2A-ACC2BC5C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دور المعلمة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C44216-F794-1C4F-B116-8DAE544DB595}"/>
              </a:ext>
            </a:extLst>
          </p:cNvPr>
          <p:cNvSpPr txBox="1">
            <a:spLocks/>
          </p:cNvSpPr>
          <p:nvPr/>
        </p:nvSpPr>
        <p:spPr>
          <a:xfrm>
            <a:off x="1733909" y="1719742"/>
            <a:ext cx="10007941" cy="86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8355971-F522-28FE-DE5D-02E60243AED8}"/>
              </a:ext>
            </a:extLst>
          </p:cNvPr>
          <p:cNvSpPr txBox="1">
            <a:spLocks/>
          </p:cNvSpPr>
          <p:nvPr/>
        </p:nvSpPr>
        <p:spPr>
          <a:xfrm>
            <a:off x="1733909" y="2851119"/>
            <a:ext cx="10007941" cy="86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ar-EG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EF3D23BD-056F-9505-4B9C-F8F07B3B285A}"/>
              </a:ext>
            </a:extLst>
          </p:cNvPr>
          <p:cNvSpPr txBox="1"/>
          <p:nvPr/>
        </p:nvSpPr>
        <p:spPr>
          <a:xfrm>
            <a:off x="3370881" y="5846599"/>
            <a:ext cx="3661312" cy="432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693"/>
              </a:lnSpc>
              <a:spcBef>
                <a:spcPct val="0"/>
              </a:spcBef>
            </a:pPr>
            <a:r>
              <a:rPr lang="ar-EG" sz="2637" b="1" dirty="0">
                <a:solidFill>
                  <a:srgbClr val="000000"/>
                </a:solidFill>
                <a:latin typeface="Segoe UI" panose="020B0502040204020203" pitchFamily="34" charset="0"/>
                <a:ea typeface="Poppins Medium"/>
                <a:cs typeface="Segoe UI" panose="020B0502040204020203" pitchFamily="34" charset="0"/>
                <a:sym typeface="Poppins Medium"/>
                <a:rtl/>
              </a:rPr>
              <a:t>اليد تفهم قبل العقل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A237C3-FF0A-4308-E722-880C7F32179C}"/>
              </a:ext>
            </a:extLst>
          </p:cNvPr>
          <p:cNvSpPr/>
          <p:nvPr/>
        </p:nvSpPr>
        <p:spPr>
          <a:xfrm>
            <a:off x="1475768" y="137420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توجيه الأطفال لحل المشكلات بأنفسهم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379F67-0EF6-96F2-A81F-6D087C22558B}"/>
              </a:ext>
            </a:extLst>
          </p:cNvPr>
          <p:cNvSpPr/>
          <p:nvPr/>
        </p:nvSpPr>
        <p:spPr>
          <a:xfrm>
            <a:off x="5003172" y="137420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ea typeface="Poppins Medium"/>
                <a:sym typeface="Poppins Medium"/>
                <a:rtl/>
              </a:rPr>
              <a:t>التدخل عند الحاجة فقط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6BF0CA-DD83-0E8C-7FAA-ECB8228F22D5}"/>
              </a:ext>
            </a:extLst>
          </p:cNvPr>
          <p:cNvSpPr/>
          <p:nvPr/>
        </p:nvSpPr>
        <p:spPr>
          <a:xfrm>
            <a:off x="8530576" y="137420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BH" dirty="0"/>
              <a:t>تنظيم البيئة وتشجيع التفاعل الإيجابي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DDABA502-C5A7-103C-1A34-8B26F7EF45E3}"/>
              </a:ext>
            </a:extLst>
          </p:cNvPr>
          <p:cNvSpPr/>
          <p:nvPr/>
        </p:nvSpPr>
        <p:spPr>
          <a:xfrm>
            <a:off x="1036935" y="3982496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كيف نلعب جميعًا؟</a:t>
            </a: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AE7A76A-AEAC-6549-A651-E83B8B2ADB83}"/>
              </a:ext>
            </a:extLst>
          </p:cNvPr>
          <p:cNvSpPr/>
          <p:nvPr/>
        </p:nvSpPr>
        <p:spPr>
          <a:xfrm>
            <a:off x="1036935" y="4749751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ما الحل العادل للجميع؟</a:t>
            </a:r>
          </a:p>
        </p:txBody>
      </p:sp>
    </p:spTree>
    <p:extLst>
      <p:ext uri="{BB962C8B-B14F-4D97-AF65-F5344CB8AC3E}">
        <p14:creationId xmlns:p14="http://schemas.microsoft.com/office/powerpoint/2010/main" val="33508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FC21-9E6B-AF11-4A77-3EECA837F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الحر واللعب الموجه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E62CD-205A-34C5-24B9-8822A12D7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Free &amp; Guided Play</a:t>
            </a:r>
          </a:p>
        </p:txBody>
      </p:sp>
      <p:pic>
        <p:nvPicPr>
          <p:cNvPr id="8" name="Picture Placeholder 7" descr="A person pointing at a number on a cube&#10;&#10;AI-generated content may be incorrect.">
            <a:extLst>
              <a:ext uri="{FF2B5EF4-FFF2-40B4-BE49-F238E27FC236}">
                <a16:creationId xmlns:a16="http://schemas.microsoft.com/office/drawing/2014/main" id="{AF7A7C86-614F-8A27-03C8-9029403AD9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2" b="22452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313AD9-8883-5360-19F8-E4F7976BA075}"/>
              </a:ext>
            </a:extLst>
          </p:cNvPr>
          <p:cNvSpPr txBox="1"/>
          <p:nvPr/>
        </p:nvSpPr>
        <p:spPr>
          <a:xfrm>
            <a:off x="14756524" y="14031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H" dirty="0"/>
          </a:p>
        </p:txBody>
      </p:sp>
    </p:spTree>
    <p:extLst>
      <p:ext uri="{BB962C8B-B14F-4D97-AF65-F5344CB8AC3E}">
        <p14:creationId xmlns:p14="http://schemas.microsoft.com/office/powerpoint/2010/main" val="30738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688B-5D71-F540-5D3B-E4C84C50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الحر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DA6B8C-5310-CAA9-419B-38E564846497}"/>
              </a:ext>
            </a:extLst>
          </p:cNvPr>
          <p:cNvSpPr/>
          <p:nvPr/>
        </p:nvSpPr>
        <p:spPr>
          <a:xfrm>
            <a:off x="1223520" y="179987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يعزز الإبداع والاستقلالية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EED7C8-2923-6BAD-14DF-2F1E4924E12B}"/>
              </a:ext>
            </a:extLst>
          </p:cNvPr>
          <p:cNvSpPr/>
          <p:nvPr/>
        </p:nvSpPr>
        <p:spPr>
          <a:xfrm>
            <a:off x="5002924" y="179987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ينبع من اهتماماته وفضوله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8E87D4-AC73-44F7-D9C6-293BF3A430B0}"/>
              </a:ext>
            </a:extLst>
          </p:cNvPr>
          <p:cNvSpPr/>
          <p:nvPr/>
        </p:nvSpPr>
        <p:spPr>
          <a:xfrm>
            <a:off x="8782328" y="179987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ar-BH" dirty="0"/>
              <a:t>يقوده الطفل بالكامل</a:t>
            </a:r>
          </a:p>
        </p:txBody>
      </p:sp>
    </p:spTree>
    <p:extLst>
      <p:ext uri="{BB962C8B-B14F-4D97-AF65-F5344CB8AC3E}">
        <p14:creationId xmlns:p14="http://schemas.microsoft.com/office/powerpoint/2010/main" val="19715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3F6A-D272-F744-B5EC-C57CFB30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اللعب الموجه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C22ACF1-6FD5-5CD8-5566-74221711B385}"/>
              </a:ext>
            </a:extLst>
          </p:cNvPr>
          <p:cNvSpPr txBox="1">
            <a:spLocks/>
          </p:cNvSpPr>
          <p:nvPr/>
        </p:nvSpPr>
        <p:spPr>
          <a:xfrm>
            <a:off x="1733909" y="2944373"/>
            <a:ext cx="10007941" cy="4652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endParaRPr lang="ar-EG" b="1" dirty="0">
              <a:solidFill>
                <a:srgbClr val="002060"/>
              </a:solidFill>
              <a:latin typeface="Poppins Medium"/>
              <a:ea typeface="Poppins Medium"/>
              <a:cs typeface="Poppins Medium"/>
              <a:sym typeface="Poppins Medium"/>
              <a:rt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9A0FBA-81A2-C123-2DEE-DF0727664C69}"/>
              </a:ext>
            </a:extLst>
          </p:cNvPr>
          <p:cNvSpPr/>
          <p:nvPr/>
        </p:nvSpPr>
        <p:spPr>
          <a:xfrm>
            <a:off x="1733909" y="185129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ينبع من اهتماماته وفضوله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3BD28F-6E26-6E01-63CC-78475497A6FB}"/>
              </a:ext>
            </a:extLst>
          </p:cNvPr>
          <p:cNvSpPr/>
          <p:nvPr/>
        </p:nvSpPr>
        <p:spPr>
          <a:xfrm>
            <a:off x="4979501" y="185129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r-BH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تشترك المعلمة فيه بتوجيه وملاحظات مرتبطة بأهداف تعليمية محددة</a:t>
            </a:r>
            <a:endParaRPr lang="ar-EG" dirty="0">
              <a:solidFill>
                <a:schemeClr val="bg1"/>
              </a:solidFill>
              <a:latin typeface="Poppins Medium"/>
              <a:ea typeface="Poppins Medium"/>
              <a:sym typeface="Poppins Medium"/>
              <a:rt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1C102E-8632-9DD1-B977-0A2C4233F695}"/>
              </a:ext>
            </a:extLst>
          </p:cNvPr>
          <p:cNvSpPr/>
          <p:nvPr/>
        </p:nvSpPr>
        <p:spPr>
          <a:xfrm>
            <a:off x="8225093" y="1851297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تصممه المعلمة بهدف تعليمي واضح</a:t>
            </a:r>
          </a:p>
        </p:txBody>
      </p:sp>
    </p:spTree>
    <p:extLst>
      <p:ext uri="{BB962C8B-B14F-4D97-AF65-F5344CB8AC3E}">
        <p14:creationId xmlns:p14="http://schemas.microsoft.com/office/powerpoint/2010/main" val="381670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BC91-407D-11F7-ABDD-B2945AFA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ماذا يتعلم الطفل؟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7EFE3C-C46A-1FA6-C311-73447F072A79}"/>
              </a:ext>
            </a:extLst>
          </p:cNvPr>
          <p:cNvSpPr/>
          <p:nvPr/>
        </p:nvSpPr>
        <p:spPr>
          <a:xfrm>
            <a:off x="2064176" y="1023015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في اللعب الموجه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C1E8EA-BC1D-DBB1-B7C3-29F919725F74}"/>
              </a:ext>
            </a:extLst>
          </p:cNvPr>
          <p:cNvSpPr/>
          <p:nvPr/>
        </p:nvSpPr>
        <p:spPr>
          <a:xfrm>
            <a:off x="7392856" y="1023015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ar-BH" dirty="0"/>
              <a:t>في اللعب الحر</a:t>
            </a: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675679D9-DBA0-9171-2198-E71C0B6C3B93}"/>
              </a:ext>
            </a:extLst>
          </p:cNvPr>
          <p:cNvSpPr/>
          <p:nvPr/>
        </p:nvSpPr>
        <p:spPr>
          <a:xfrm>
            <a:off x="1612231" y="3595016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مهارات محددة (لغة، حساب، تفكير)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867346CE-F8E0-18AB-22D5-5E079CB9D508}"/>
              </a:ext>
            </a:extLst>
          </p:cNvPr>
          <p:cNvSpPr/>
          <p:nvPr/>
        </p:nvSpPr>
        <p:spPr>
          <a:xfrm>
            <a:off x="1612231" y="4418904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التركيز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6EBF1E57-277A-D0DD-3A39-E103B19B26DC}"/>
              </a:ext>
            </a:extLst>
          </p:cNvPr>
          <p:cNvSpPr/>
          <p:nvPr/>
        </p:nvSpPr>
        <p:spPr>
          <a:xfrm>
            <a:off x="1612231" y="5239991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ربط الخبرات بالأهداف التعليمية</a:t>
            </a: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731F513F-E820-06D4-00BF-0C802D3C98C3}"/>
              </a:ext>
            </a:extLst>
          </p:cNvPr>
          <p:cNvSpPr/>
          <p:nvPr/>
        </p:nvSpPr>
        <p:spPr>
          <a:xfrm>
            <a:off x="6972506" y="3595016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المبادرة</a:t>
            </a: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:a16="http://schemas.microsoft.com/office/drawing/2014/main" id="{395488A1-9C48-EAEC-00E0-FA97B5BF8940}"/>
              </a:ext>
            </a:extLst>
          </p:cNvPr>
          <p:cNvSpPr/>
          <p:nvPr/>
        </p:nvSpPr>
        <p:spPr>
          <a:xfrm>
            <a:off x="6972506" y="4418904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اتخاذ القرار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FC7CC561-F8F1-8C5D-BADF-29AA2A0D3F10}"/>
              </a:ext>
            </a:extLst>
          </p:cNvPr>
          <p:cNvSpPr/>
          <p:nvPr/>
        </p:nvSpPr>
        <p:spPr>
          <a:xfrm>
            <a:off x="6972506" y="5239991"/>
            <a:ext cx="2963918" cy="57461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ts val="3608"/>
              </a:lnSpc>
              <a:spcBef>
                <a:spcPct val="0"/>
              </a:spcBef>
            </a:pPr>
            <a:r>
              <a:rPr lang="ar-EG" sz="1600" b="1" dirty="0">
                <a:solidFill>
                  <a:schemeClr val="accent2">
                    <a:lumMod val="75000"/>
                  </a:schemeClr>
                </a:solidFill>
                <a:latin typeface="Poppins Medium"/>
                <a:ea typeface="Poppins Medium"/>
                <a:sym typeface="Poppins Medium"/>
                <a:rtl/>
              </a:rPr>
              <a:t>التعبير عن الذات</a:t>
            </a:r>
          </a:p>
        </p:txBody>
      </p:sp>
    </p:spTree>
    <p:extLst>
      <p:ext uri="{BB962C8B-B14F-4D97-AF65-F5344CB8AC3E}">
        <p14:creationId xmlns:p14="http://schemas.microsoft.com/office/powerpoint/2010/main" val="13575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1199-BE40-FEFD-840B-1E01E909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دور المعلمة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4B391-4313-D279-36BF-0BE17620D334}"/>
              </a:ext>
            </a:extLst>
          </p:cNvPr>
          <p:cNvSpPr/>
          <p:nvPr/>
        </p:nvSpPr>
        <p:spPr>
          <a:xfrm>
            <a:off x="1072083" y="143773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التدخل في الوقت المناسب فقط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173446-05C0-630F-7D3B-23A2B12B37C8}"/>
              </a:ext>
            </a:extLst>
          </p:cNvPr>
          <p:cNvSpPr/>
          <p:nvPr/>
        </p:nvSpPr>
        <p:spPr>
          <a:xfrm>
            <a:off x="4914466" y="143773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عدم السيطرة ولا الانسحاب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4F47EA-8F55-250B-1316-2BE3A57BB5E3}"/>
              </a:ext>
            </a:extLst>
          </p:cNvPr>
          <p:cNvSpPr/>
          <p:nvPr/>
        </p:nvSpPr>
        <p:spPr>
          <a:xfrm>
            <a:off x="8756849" y="1437734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cs typeface="+mj-cs"/>
                <a:sym typeface="Poppins Medium"/>
                <a:rtl/>
              </a:rPr>
              <a:t>تحقيق التوازن بين النوعين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AA3932-3B96-1AA3-B44C-744D5D66BF67}"/>
              </a:ext>
            </a:extLst>
          </p:cNvPr>
          <p:cNvSpPr/>
          <p:nvPr/>
        </p:nvSpPr>
        <p:spPr>
          <a:xfrm>
            <a:off x="7236382" y="4950535"/>
            <a:ext cx="2958807" cy="6831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>
                <a:solidFill>
                  <a:schemeClr val="accent2">
                    <a:lumMod val="75000"/>
                  </a:schemeClr>
                </a:solidFill>
              </a:rPr>
              <a:t>التعلم باللعب الناجح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234B8-80EA-286B-6157-03EEDC51465B}"/>
              </a:ext>
            </a:extLst>
          </p:cNvPr>
          <p:cNvSpPr/>
          <p:nvPr/>
        </p:nvSpPr>
        <p:spPr>
          <a:xfrm>
            <a:off x="1759360" y="4945298"/>
            <a:ext cx="2958807" cy="6831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>
                <a:solidFill>
                  <a:schemeClr val="accent2">
                    <a:lumMod val="75000"/>
                  </a:schemeClr>
                </a:solidFill>
              </a:rPr>
              <a:t>توازن ذكي بين الحر والموجّه</a:t>
            </a:r>
            <a:endParaRPr lang="en-B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3CE01F46-A3DA-C126-EE6E-87C2857DF6E5}"/>
              </a:ext>
            </a:extLst>
          </p:cNvPr>
          <p:cNvSpPr/>
          <p:nvPr/>
        </p:nvSpPr>
        <p:spPr>
          <a:xfrm>
            <a:off x="5613405" y="5091657"/>
            <a:ext cx="788275" cy="390454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 dirty="0"/>
          </a:p>
        </p:txBody>
      </p:sp>
    </p:spTree>
    <p:extLst>
      <p:ext uri="{BB962C8B-B14F-4D97-AF65-F5344CB8AC3E}">
        <p14:creationId xmlns:p14="http://schemas.microsoft.com/office/powerpoint/2010/main" val="156866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C491-B02F-6CF8-92EC-8317E78F58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الخلاصة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C1CD-4371-C115-65AE-0A593A400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H" dirty="0"/>
              <a:t>Conclusion</a:t>
            </a:r>
          </a:p>
        </p:txBody>
      </p:sp>
      <p:pic>
        <p:nvPicPr>
          <p:cNvPr id="7" name="Picture Placeholder 6" descr="A cartoon of boys jumping in a room&#10;&#10;AI-generated content may be incorrect.">
            <a:extLst>
              <a:ext uri="{FF2B5EF4-FFF2-40B4-BE49-F238E27FC236}">
                <a16:creationId xmlns:a16="http://schemas.microsoft.com/office/drawing/2014/main" id="{D5D5261A-3BA4-9908-CC53-2D97C89D92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10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1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DBCF-9E49-61BB-A92F-294B4DA2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لكل نوع لعب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CE7F34-12C6-09C0-C81C-82DB5BBACF68}"/>
              </a:ext>
            </a:extLst>
          </p:cNvPr>
          <p:cNvSpPr/>
          <p:nvPr/>
        </p:nvSpPr>
        <p:spPr>
          <a:xfrm>
            <a:off x="5002924" y="2025822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مهارات مختلفة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F47E2F-36C0-26BC-E828-D3426249E946}"/>
              </a:ext>
            </a:extLst>
          </p:cNvPr>
          <p:cNvSpPr/>
          <p:nvPr/>
        </p:nvSpPr>
        <p:spPr>
          <a:xfrm>
            <a:off x="1513490" y="2025822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دور مهني للمعلمة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5524D7-607E-59CE-3471-D62CA8B1FAB2}"/>
              </a:ext>
            </a:extLst>
          </p:cNvPr>
          <p:cNvSpPr/>
          <p:nvPr/>
        </p:nvSpPr>
        <p:spPr>
          <a:xfrm>
            <a:off x="8492358" y="2025822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هدف تعليمي</a:t>
            </a:r>
          </a:p>
        </p:txBody>
      </p:sp>
    </p:spTree>
    <p:extLst>
      <p:ext uri="{BB962C8B-B14F-4D97-AF65-F5344CB8AC3E}">
        <p14:creationId xmlns:p14="http://schemas.microsoft.com/office/powerpoint/2010/main" val="230834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204F-C928-4C19-CD4B-4F11E8AE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جودة التعلم باللعب تعتمد على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D72E59-19E7-007E-505B-936D370BA762}"/>
              </a:ext>
            </a:extLst>
          </p:cNvPr>
          <p:cNvSpPr/>
          <p:nvPr/>
        </p:nvSpPr>
        <p:spPr>
          <a:xfrm>
            <a:off x="1450426" y="26774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التوازن بين الحر والموجّه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39D7D0-1C73-9F5B-CD2F-3C59B9F93D5D}"/>
              </a:ext>
            </a:extLst>
          </p:cNvPr>
          <p:cNvSpPr/>
          <p:nvPr/>
        </p:nvSpPr>
        <p:spPr>
          <a:xfrm>
            <a:off x="5002924" y="26774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وعي المعلمة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5CA461-0C81-7C13-173C-E138F761E6AF}"/>
              </a:ext>
            </a:extLst>
          </p:cNvPr>
          <p:cNvSpPr/>
          <p:nvPr/>
        </p:nvSpPr>
        <p:spPr>
          <a:xfrm>
            <a:off x="8555422" y="267746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0"/>
              </a:spcBef>
            </a:pPr>
            <a:r>
              <a:rPr lang="ar-EG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تصميم البيئة</a:t>
            </a:r>
          </a:p>
        </p:txBody>
      </p:sp>
    </p:spTree>
    <p:extLst>
      <p:ext uri="{BB962C8B-B14F-4D97-AF65-F5344CB8AC3E}">
        <p14:creationId xmlns:p14="http://schemas.microsoft.com/office/powerpoint/2010/main" val="112856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D99E9E0-C9DB-A49B-4B4D-85545A70AD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3750"/>
          <a:stretch/>
        </p:blipFill>
        <p:spPr>
          <a:xfrm>
            <a:off x="0" y="0"/>
            <a:ext cx="12192000" cy="42672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168A1A1-B08C-715F-F556-BB6611A38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232" y="4699317"/>
            <a:ext cx="10897640" cy="941524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ar-SA" sz="4900" dirty="0">
                <a:latin typeface="Segoe UI" panose="020B0502040204020203" pitchFamily="34" charset="0"/>
                <a:cs typeface="Segoe UI" panose="020B0502040204020203" pitchFamily="34" charset="0"/>
              </a:rPr>
              <a:t>تفاعل معنا</a:t>
            </a:r>
            <a:endParaRPr lang="ar-SA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0EBE852-49FB-779C-E38A-6696E4FC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232" y="5725782"/>
            <a:ext cx="10897640" cy="527585"/>
          </a:xfrm>
        </p:spPr>
        <p:txBody>
          <a:bodyPr/>
          <a:lstStyle/>
          <a:p>
            <a:pPr algn="r" rtl="1"/>
            <a:r>
              <a:rPr lang="ar-SA" dirty="0">
                <a:latin typeface="Segoe UI" panose="020B0502040204020203" pitchFamily="34" charset="0"/>
                <a:cs typeface="Segoe UI" panose="020B0502040204020203" pitchFamily="34" charset="0"/>
              </a:rPr>
              <a:t>قم بمسح الرمز للإجابة على السؤالين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F656919-25C2-64F5-25FB-5E0FA3CACF18}"/>
              </a:ext>
            </a:extLst>
          </p:cNvPr>
          <p:cNvSpPr/>
          <p:nvPr/>
        </p:nvSpPr>
        <p:spPr>
          <a:xfrm>
            <a:off x="562826" y="3230206"/>
            <a:ext cx="2945676" cy="2938219"/>
          </a:xfrm>
          <a:custGeom>
            <a:avLst/>
            <a:gdLst/>
            <a:ahLst/>
            <a:cxnLst/>
            <a:rect l="l" t="t" r="r" b="b"/>
            <a:pathLst>
              <a:path w="2945676" h="2938219">
                <a:moveTo>
                  <a:pt x="0" y="0"/>
                </a:moveTo>
                <a:lnTo>
                  <a:pt x="2945676" y="0"/>
                </a:lnTo>
                <a:lnTo>
                  <a:pt x="2945676" y="2938219"/>
                </a:lnTo>
                <a:lnTo>
                  <a:pt x="0" y="2938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 cap="sq" cmpd="sng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marL="0" algn="l" defTabSz="914400" rtl="0" eaLnBrk="1" latinLnBrk="0" hangingPunct="1"/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365739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8AED-2843-FB7B-20D4-85255D0C5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دور المعلمة في التعلم باللعب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0F7EFA-4C6D-103E-59E0-C0C4C255B84C}"/>
              </a:ext>
            </a:extLst>
          </p:cNvPr>
          <p:cNvSpPr/>
          <p:nvPr/>
        </p:nvSpPr>
        <p:spPr>
          <a:xfrm>
            <a:off x="1198181" y="316093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تُوسّع</a:t>
            </a:r>
          </a:p>
          <a:p>
            <a:pPr algn="ctr">
              <a:spcBef>
                <a:spcPct val="0"/>
              </a:spcBef>
            </a:pPr>
            <a:r>
              <a:rPr lang="en-US" sz="1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</a:rPr>
              <a:t>Extension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4DDDD7-23E3-A40C-D9A2-E28F73E90E19}"/>
              </a:ext>
            </a:extLst>
          </p:cNvPr>
          <p:cNvSpPr/>
          <p:nvPr/>
        </p:nvSpPr>
        <p:spPr>
          <a:xfrm>
            <a:off x="5002924" y="316093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تُيسّر</a:t>
            </a:r>
          </a:p>
          <a:p>
            <a:pPr algn="ctr">
              <a:spcBef>
                <a:spcPct val="0"/>
              </a:spcBef>
            </a:pPr>
            <a:r>
              <a:rPr lang="en-US" sz="1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</a:rPr>
              <a:t>Facilitation</a:t>
            </a:r>
            <a:endParaRPr lang="en-US" b="1" dirty="0">
              <a:solidFill>
                <a:schemeClr val="bg1"/>
              </a:solidFill>
              <a:latin typeface="Poppins Medium"/>
              <a:ea typeface="Poppins Medium"/>
              <a:sym typeface="Poppins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BA01AF-9F26-E266-58E5-20D5DE359D80}"/>
              </a:ext>
            </a:extLst>
          </p:cNvPr>
          <p:cNvSpPr/>
          <p:nvPr/>
        </p:nvSpPr>
        <p:spPr>
          <a:xfrm>
            <a:off x="8807667" y="3160939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تُلاحظ</a:t>
            </a:r>
            <a:endParaRPr lang="ar-EG" b="1" dirty="0">
              <a:solidFill>
                <a:schemeClr val="bg1"/>
              </a:solidFill>
              <a:latin typeface="Poppins Medium"/>
              <a:ea typeface="Poppins Medium"/>
              <a:sym typeface="Poppins Medium"/>
              <a:rtl/>
            </a:endParaRPr>
          </a:p>
          <a:p>
            <a:pPr algn="ctr">
              <a:spcBef>
                <a:spcPct val="0"/>
              </a:spcBef>
            </a:pPr>
            <a:r>
              <a:rPr lang="en-US" sz="1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</a:rPr>
              <a:t>Observation</a:t>
            </a:r>
          </a:p>
        </p:txBody>
      </p:sp>
      <p:pic>
        <p:nvPicPr>
          <p:cNvPr id="12" name="Graphic 11" descr="Eye Scan with solid fill">
            <a:extLst>
              <a:ext uri="{FF2B5EF4-FFF2-40B4-BE49-F238E27FC236}">
                <a16:creationId xmlns:a16="http://schemas.microsoft.com/office/drawing/2014/main" id="{5378D4A4-BD5E-A93B-4D6F-A142C4485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3543" y="2586446"/>
            <a:ext cx="914400" cy="914400"/>
          </a:xfrm>
          <a:prstGeom prst="rect">
            <a:avLst/>
          </a:prstGeom>
        </p:spPr>
      </p:pic>
      <p:pic>
        <p:nvPicPr>
          <p:cNvPr id="18" name="Graphic 17" descr="Comment Add with solid fill">
            <a:extLst>
              <a:ext uri="{FF2B5EF4-FFF2-40B4-BE49-F238E27FC236}">
                <a16:creationId xmlns:a16="http://schemas.microsoft.com/office/drawing/2014/main" id="{6ADADA1D-1A33-F32B-2689-012E20B53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703739"/>
            <a:ext cx="914400" cy="914400"/>
          </a:xfrm>
          <a:prstGeom prst="rect">
            <a:avLst/>
          </a:prstGeom>
        </p:spPr>
      </p:pic>
      <p:pic>
        <p:nvPicPr>
          <p:cNvPr id="20" name="Graphic 19" descr="Aperture with solid fill">
            <a:extLst>
              <a:ext uri="{FF2B5EF4-FFF2-40B4-BE49-F238E27FC236}">
                <a16:creationId xmlns:a16="http://schemas.microsoft.com/office/drawing/2014/main" id="{E103BBA2-A90F-7D1F-1DE6-57D6F369A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4057" y="25864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F6C1-5BFC-9A53-561F-3BBBB68D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لماذا التعلم باللعب؟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12DF26-40CA-1760-3B0D-1870D158B72D}"/>
              </a:ext>
            </a:extLst>
          </p:cNvPr>
          <p:cNvSpPr/>
          <p:nvPr/>
        </p:nvSpPr>
        <p:spPr>
          <a:xfrm>
            <a:off x="1198181" y="296124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ar-EG" sz="2400" spc="37" dirty="0">
                <a:solidFill>
                  <a:schemeClr val="bg1"/>
                </a:solidFill>
                <a:latin typeface="Bryndan Write"/>
                <a:ea typeface="Bryndan Write"/>
                <a:sym typeface="Bryndan Write"/>
                <a:rtl/>
              </a:rPr>
              <a:t>لأن جودة اللعب = جودة التعليم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F6DC1F-FF37-4830-9C32-674102A8AB67}"/>
              </a:ext>
            </a:extLst>
          </p:cNvPr>
          <p:cNvSpPr/>
          <p:nvPr/>
        </p:nvSpPr>
        <p:spPr>
          <a:xfrm>
            <a:off x="5002924" y="296124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لأن اللعب</a:t>
            </a:r>
          </a:p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يصنع متعلّمًا واثقًا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652EC6-417C-F337-5303-DF2F001FA34A}"/>
              </a:ext>
            </a:extLst>
          </p:cNvPr>
          <p:cNvSpPr/>
          <p:nvPr/>
        </p:nvSpPr>
        <p:spPr>
          <a:xfrm>
            <a:off x="8807667" y="2961243"/>
            <a:ext cx="2186152" cy="2186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لأن الطفولة المبكرة تبني الإنسان</a:t>
            </a:r>
          </a:p>
        </p:txBody>
      </p:sp>
    </p:spTree>
    <p:extLst>
      <p:ext uri="{BB962C8B-B14F-4D97-AF65-F5344CB8AC3E}">
        <p14:creationId xmlns:p14="http://schemas.microsoft.com/office/powerpoint/2010/main" val="19057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kids playing in a ball pit&#10;&#10;AI-generated content may be incorrect.">
            <a:extLst>
              <a:ext uri="{FF2B5EF4-FFF2-40B4-BE49-F238E27FC236}">
                <a16:creationId xmlns:a16="http://schemas.microsoft.com/office/drawing/2014/main" id="{21591F01-38F0-2482-A294-45B89175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27" y="1623410"/>
            <a:ext cx="5466255" cy="546625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6D2F27D-9548-C606-4CB4-0B007920A8F9}"/>
              </a:ext>
            </a:extLst>
          </p:cNvPr>
          <p:cNvSpPr/>
          <p:nvPr/>
        </p:nvSpPr>
        <p:spPr>
          <a:xfrm>
            <a:off x="5391806" y="1337442"/>
            <a:ext cx="6043448" cy="2501462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2000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اللعب ليس ترفًا في الطفولة المبكرة…</a:t>
            </a:r>
          </a:p>
          <a:p>
            <a:pPr algn="ctr" rtl="1"/>
            <a:r>
              <a:rPr lang="ar-EG" sz="2000" dirty="0">
                <a:solidFill>
                  <a:schemeClr val="bg1"/>
                </a:solidFill>
                <a:latin typeface="Poppins Medium"/>
                <a:ea typeface="Poppins Medium"/>
                <a:sym typeface="Poppins Medium"/>
                <a:rtl/>
              </a:rPr>
              <a:t>بل حق تربوي، ومسؤولية مهنية</a:t>
            </a:r>
          </a:p>
        </p:txBody>
      </p:sp>
    </p:spTree>
    <p:extLst>
      <p:ext uri="{BB962C8B-B14F-4D97-AF65-F5344CB8AC3E}">
        <p14:creationId xmlns:p14="http://schemas.microsoft.com/office/powerpoint/2010/main" val="25710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2EF2-A060-3649-6C5D-AE208BE7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ملخص ورشة لتعلم من خلال اللعب في رياض الأطفال</a:t>
            </a:r>
            <a:b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AD3569-790D-78C4-4C30-EBF92074322D}"/>
              </a:ext>
            </a:extLst>
          </p:cNvPr>
          <p:cNvSpPr txBox="1">
            <a:spLocks/>
          </p:cNvSpPr>
          <p:nvPr/>
        </p:nvSpPr>
        <p:spPr>
          <a:xfrm>
            <a:off x="9188605" y="2391793"/>
            <a:ext cx="2553245" cy="465214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تعريف اللعب كوسيلة تعليمية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096030-0AE4-696E-15A5-19A65EC72300}"/>
              </a:ext>
            </a:extLst>
          </p:cNvPr>
          <p:cNvSpPr txBox="1">
            <a:spLocks/>
          </p:cNvSpPr>
          <p:nvPr/>
        </p:nvSpPr>
        <p:spPr>
          <a:xfrm>
            <a:off x="9188605" y="3048059"/>
            <a:ext cx="2553245" cy="555753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92500"/>
          </a:bodyPr>
          <a:lstStyle>
            <a:lvl1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rgbClr val="2C2F3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أهمية اللعب في تطوير مهارات الطفل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330F5-9812-39BA-5311-8BA3246FB8B0}"/>
              </a:ext>
            </a:extLst>
          </p:cNvPr>
          <p:cNvSpPr txBox="1"/>
          <p:nvPr/>
        </p:nvSpPr>
        <p:spPr>
          <a:xfrm>
            <a:off x="6317227" y="2391793"/>
            <a:ext cx="2553245" cy="3820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1400" dirty="0"/>
              <a:t>اللعب الحركي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D5C6C-B3E0-B1C3-F2A3-E09AB2577E54}"/>
              </a:ext>
            </a:extLst>
          </p:cNvPr>
          <p:cNvSpPr txBox="1"/>
          <p:nvPr/>
        </p:nvSpPr>
        <p:spPr>
          <a:xfrm>
            <a:off x="6317227" y="3048060"/>
            <a:ext cx="2553245" cy="3820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1400" dirty="0"/>
              <a:t>اللعب الرمزي أو التخيلي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26BB7-1C99-1359-6EE1-6619B4A34A10}"/>
              </a:ext>
            </a:extLst>
          </p:cNvPr>
          <p:cNvSpPr txBox="1"/>
          <p:nvPr/>
        </p:nvSpPr>
        <p:spPr>
          <a:xfrm>
            <a:off x="6317227" y="3870451"/>
            <a:ext cx="2553245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1400" dirty="0"/>
              <a:t>اللعب البنائي أو الإنشائي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17282-CE70-4E84-8201-04AFEDD43F54}"/>
              </a:ext>
            </a:extLst>
          </p:cNvPr>
          <p:cNvSpPr txBox="1"/>
          <p:nvPr/>
        </p:nvSpPr>
        <p:spPr>
          <a:xfrm>
            <a:off x="6317227" y="4401393"/>
            <a:ext cx="2553245" cy="43197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ts val="3043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الألعاب الجماعية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476FDB-1399-5041-BCCF-6053DF524DFE}"/>
              </a:ext>
            </a:extLst>
          </p:cNvPr>
          <p:cNvSpPr txBox="1"/>
          <p:nvPr/>
        </p:nvSpPr>
        <p:spPr>
          <a:xfrm>
            <a:off x="6317227" y="5023129"/>
            <a:ext cx="2553245" cy="43197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ts val="3043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الألعاب التعليمية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A9E25-49E3-FB55-B806-39903FFF998A}"/>
              </a:ext>
            </a:extLst>
          </p:cNvPr>
          <p:cNvSpPr txBox="1"/>
          <p:nvPr/>
        </p:nvSpPr>
        <p:spPr>
          <a:xfrm>
            <a:off x="3436880" y="2391793"/>
            <a:ext cx="2553245" cy="3858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تطوير المهارات الإجتماعية والعاطفية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193A19-E668-47A6-A5BD-DFCE6D6A533F}"/>
              </a:ext>
            </a:extLst>
          </p:cNvPr>
          <p:cNvSpPr txBox="1"/>
          <p:nvPr/>
        </p:nvSpPr>
        <p:spPr>
          <a:xfrm>
            <a:off x="3436879" y="3048060"/>
            <a:ext cx="2553245" cy="7089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تعزيز القدرة على حل المشكلات والتفكير النقدي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DFFB34-DFD6-F459-B0B1-6B23CE5AC148}"/>
              </a:ext>
            </a:extLst>
          </p:cNvPr>
          <p:cNvSpPr txBox="1"/>
          <p:nvPr/>
        </p:nvSpPr>
        <p:spPr>
          <a:xfrm>
            <a:off x="3436879" y="4024339"/>
            <a:ext cx="2553245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تحسين التركيز والإنتباه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9A9A3D-E925-9148-97B2-972B6CB69162}"/>
              </a:ext>
            </a:extLst>
          </p:cNvPr>
          <p:cNvSpPr txBox="1"/>
          <p:nvPr/>
        </p:nvSpPr>
        <p:spPr>
          <a:xfrm>
            <a:off x="604470" y="2391793"/>
            <a:ext cx="2553224" cy="43197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ts val="3043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توفير بيئة لعب آمنة ومتحفزة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180857-BFFA-80E6-23FD-DC523AD8C84F}"/>
              </a:ext>
            </a:extLst>
          </p:cNvPr>
          <p:cNvSpPr txBox="1"/>
          <p:nvPr/>
        </p:nvSpPr>
        <p:spPr>
          <a:xfrm>
            <a:off x="604470" y="3048060"/>
            <a:ext cx="2553222" cy="7089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1400" dirty="0">
                <a:solidFill>
                  <a:srgbClr val="103E7B"/>
                </a:solidFill>
                <a:latin typeface="Poppins Medium"/>
                <a:ea typeface="Poppins Medium"/>
                <a:sym typeface="Poppins Medium"/>
                <a:rtl/>
              </a:rPr>
              <a:t>اختيار أنشطة ملائمة لعمر الطفل واهتماماته</a:t>
            </a:r>
          </a:p>
        </p:txBody>
      </p: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599D6EE4-9D37-B18A-50B2-F1FA68221ABE}"/>
              </a:ext>
            </a:extLst>
          </p:cNvPr>
          <p:cNvSpPr/>
          <p:nvPr/>
        </p:nvSpPr>
        <p:spPr>
          <a:xfrm>
            <a:off x="9188605" y="1331755"/>
            <a:ext cx="2553245" cy="7471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600" dirty="0"/>
              <a:t>مفهموم التعلم من خلال اللعب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34873134-805D-B366-21AE-C5F2BDDA4BD0}"/>
              </a:ext>
            </a:extLst>
          </p:cNvPr>
          <p:cNvSpPr/>
          <p:nvPr/>
        </p:nvSpPr>
        <p:spPr>
          <a:xfrm>
            <a:off x="6317228" y="1331755"/>
            <a:ext cx="2553245" cy="7471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600" dirty="0"/>
              <a:t>أنواع التعلم باللعب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D378D638-B148-742F-82AE-55CED003418E}"/>
              </a:ext>
            </a:extLst>
          </p:cNvPr>
          <p:cNvSpPr/>
          <p:nvPr/>
        </p:nvSpPr>
        <p:spPr>
          <a:xfrm>
            <a:off x="3436880" y="1331755"/>
            <a:ext cx="2553245" cy="7471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600" dirty="0"/>
              <a:t>فوائد التعلم من خلال اللعب في رياض الأطفال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5274B08-FE4E-F3FE-BE93-5CF1C2BAD461}"/>
              </a:ext>
            </a:extLst>
          </p:cNvPr>
          <p:cNvSpPr/>
          <p:nvPr/>
        </p:nvSpPr>
        <p:spPr>
          <a:xfrm>
            <a:off x="604470" y="1331755"/>
            <a:ext cx="2553245" cy="7471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600" dirty="0"/>
              <a:t>دور المعلمين وأولياء الأمور في دعم التعلم من خلال اللعب</a:t>
            </a:r>
          </a:p>
        </p:txBody>
      </p:sp>
    </p:spTree>
    <p:extLst>
      <p:ext uri="{BB962C8B-B14F-4D97-AF65-F5344CB8AC3E}">
        <p14:creationId xmlns:p14="http://schemas.microsoft.com/office/powerpoint/2010/main" val="15720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840FE-04DB-27E3-0920-434762E70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C3773-905A-5ADB-901A-D5C6B039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ورشة عمل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8DFCF1-9753-BFF4-9144-8727E62AE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1" y="1038081"/>
            <a:ext cx="11665650" cy="3745586"/>
          </a:xfrm>
        </p:spPr>
        <p:txBody>
          <a:bodyPr>
            <a:noAutofit/>
          </a:bodyPr>
          <a:lstStyle/>
          <a:p>
            <a:r>
              <a:rPr lang="ar-BH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لنصمم نشاط لعب هادف : </a:t>
            </a:r>
          </a:p>
          <a:p>
            <a:r>
              <a:rPr lang="ar-BH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باستخدام الأدوات المتاحة أمامكم:</a:t>
            </a:r>
            <a:endParaRPr lang="ar-B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مقصات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صمغ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ريش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أدوات فنية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كاسات ورق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أعواد خشبية</a:t>
            </a:r>
          </a:p>
          <a:p>
            <a:r>
              <a:rPr lang="ar-BH" sz="1800" dirty="0">
                <a:latin typeface="Segoe UI" panose="020B0502040204020203" pitchFamily="34" charset="0"/>
                <a:cs typeface="Segoe UI" panose="020B0502040204020203" pitchFamily="34" charset="0"/>
              </a:rPr>
              <a:t>أوراق 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A4</a:t>
            </a:r>
          </a:p>
          <a:p>
            <a:r>
              <a:rPr lang="ar-BH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المطلوب منكم:</a:t>
            </a:r>
          </a:p>
          <a:p>
            <a:r>
              <a:rPr lang="ar-BH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صمّموا نشاط لعب لطفل في رياض الأطفال</a:t>
            </a:r>
          </a:p>
          <a:p>
            <a:r>
              <a:rPr lang="ar-BH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يراعي عمر الطفل</a:t>
            </a:r>
          </a:p>
          <a:p>
            <a:r>
              <a:rPr lang="ar-BH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ويحقق هدفًا تعليميًا واضحًا</a:t>
            </a:r>
          </a:p>
          <a:p>
            <a:endParaRPr lang="ar-B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Peg dolls with one painted">
            <a:extLst>
              <a:ext uri="{FF2B5EF4-FFF2-40B4-BE49-F238E27FC236}">
                <a16:creationId xmlns:a16="http://schemas.microsoft.com/office/drawing/2014/main" id="{7160E378-CF05-FB52-7BEE-127A1047B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49" y="1309606"/>
            <a:ext cx="4104178" cy="27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5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81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7D3EF-C08B-5148-A02F-5A1904A68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16CD99-A8AD-5042-A4B5-54AB67D2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BH" dirty="0">
                <a:latin typeface="Segoe UI" panose="020B0502040204020203" pitchFamily="34" charset="0"/>
                <a:cs typeface="Segoe UI" panose="020B0502040204020203" pitchFamily="34" charset="0"/>
              </a:rPr>
              <a:t>تعريف ... ماهو التعلم باللعب ؟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2EB426-9F63-DA26-1265-E331B46F2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881" y="1923405"/>
            <a:ext cx="5421970" cy="2165119"/>
          </a:xfrm>
        </p:spPr>
        <p:txBody>
          <a:bodyPr>
            <a:normAutofit/>
          </a:bodyPr>
          <a:lstStyle/>
          <a:p>
            <a:r>
              <a:rPr lang="ar-BH" sz="2000" dirty="0"/>
              <a:t>عملية تعليمية يحدث فيها التعلم عندما يشارك الطفل بفاعلية في تجارب لعب هادفة، يقودها فضوله، وتُثريها ملاحظة المعلمة وتدخلها الذكي.</a:t>
            </a:r>
          </a:p>
        </p:txBody>
      </p:sp>
      <p:pic>
        <p:nvPicPr>
          <p:cNvPr id="3" name="Picture 2" descr="A group of kids playing with blocks&#10;&#10;AI-generated content may be incorrect.">
            <a:extLst>
              <a:ext uri="{FF2B5EF4-FFF2-40B4-BE49-F238E27FC236}">
                <a16:creationId xmlns:a16="http://schemas.microsoft.com/office/drawing/2014/main" id="{60A2D73A-F3F3-E394-FA0D-D0588D9BF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4"/>
          <a:stretch>
            <a:fillRect/>
          </a:stretch>
        </p:blipFill>
        <p:spPr>
          <a:xfrm>
            <a:off x="293234" y="1998732"/>
            <a:ext cx="6040621" cy="4097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CCBCE-3479-3CB6-963C-8104AA9829C0}"/>
              </a:ext>
            </a:extLst>
          </p:cNvPr>
          <p:cNvSpPr txBox="1"/>
          <p:nvPr/>
        </p:nvSpPr>
        <p:spPr>
          <a:xfrm>
            <a:off x="5645850" y="12821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BH" sz="1800" dirty="0">
                <a:solidFill>
                  <a:schemeClr val="accent2"/>
                </a:solidFill>
              </a:rPr>
              <a:t>التعريف الصحيح حسب الإطار الفنلندي وهيئة ضمان الجودة</a:t>
            </a:r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9" name="Picture 8" descr="A child playing with a toy train&#10;&#10;AI-generated content may be incorrect.">
            <a:extLst>
              <a:ext uri="{FF2B5EF4-FFF2-40B4-BE49-F238E27FC236}">
                <a16:creationId xmlns:a16="http://schemas.microsoft.com/office/drawing/2014/main" id="{65DB91BF-60CB-73CA-AA5F-F41F7D9C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33" y="3668859"/>
            <a:ext cx="2319748" cy="2319748"/>
          </a:xfrm>
          <a:prstGeom prst="rect">
            <a:avLst/>
          </a:prstGeom>
        </p:spPr>
      </p:pic>
      <p:pic>
        <p:nvPicPr>
          <p:cNvPr id="11" name="Picture 10" descr="A child sitting on a blanket holding a doll&#10;&#10;AI-generated content may be incorrect.">
            <a:extLst>
              <a:ext uri="{FF2B5EF4-FFF2-40B4-BE49-F238E27FC236}">
                <a16:creationId xmlns:a16="http://schemas.microsoft.com/office/drawing/2014/main" id="{0931E153-39F6-4236-E55A-D6577A22C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21" y="3873738"/>
            <a:ext cx="2319748" cy="23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9546-60A1-1D3E-986F-515EBFD6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59E099-D8EE-9904-04E3-70344E75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BH" sz="3200" dirty="0">
                <a:latin typeface="Segoe UI" panose="020B0502040204020203" pitchFamily="34" charset="0"/>
                <a:cs typeface="Segoe UI" panose="020B0502040204020203" pitchFamily="34" charset="0"/>
              </a:rPr>
              <a:t>لمذا التعلم باللعب ؟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D38CD-8F63-22DB-101F-BCC7A290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5" y="1929539"/>
            <a:ext cx="5563662" cy="31180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1544E-740D-9D4E-3FED-778C7F4BDF65}"/>
              </a:ext>
            </a:extLst>
          </p:cNvPr>
          <p:cNvSpPr txBox="1"/>
          <p:nvPr/>
        </p:nvSpPr>
        <p:spPr>
          <a:xfrm>
            <a:off x="4441864" y="1171964"/>
            <a:ext cx="783408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اللعب = طريقة الطفل الطبيعية للتعلم</a:t>
            </a:r>
          </a:p>
          <a:p>
            <a:pPr algn="ctr" rtl="1">
              <a:buFont typeface="Arial" panose="020B0604020202020204" pitchFamily="34" charset="0"/>
              <a:buChar char="•"/>
            </a:pPr>
            <a:endParaRPr lang="ar-BH" sz="3600" dirty="0"/>
          </a:p>
          <a:p>
            <a:pPr algn="ctr" rtl="1">
              <a:buFont typeface="Arial" panose="020B0604020202020204" pitchFamily="34" charset="0"/>
              <a:buChar char="•"/>
            </a:pPr>
            <a:r>
              <a:rPr lang="ar-BH" sz="2800" dirty="0"/>
              <a:t>التعلم باللعب يدعم: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r>
              <a:rPr lang="ar-BH" sz="2800" dirty="0"/>
              <a:t>النمو المعرفي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r>
              <a:rPr lang="ar-BH" sz="2800" dirty="0"/>
              <a:t>الاجتماعي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r>
              <a:rPr lang="ar-BH" sz="2800" dirty="0"/>
              <a:t>العاطفي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r>
              <a:rPr lang="ar-BH" sz="2800" dirty="0"/>
              <a:t>الجسدي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r>
              <a:rPr lang="ar-BH" sz="2800" dirty="0"/>
              <a:t>الإبداعي</a:t>
            </a:r>
          </a:p>
          <a:p>
            <a:pPr marL="742950" lvl="1" indent="-285750" algn="ctr" rtl="1">
              <a:buFont typeface="Arial" panose="020B0604020202020204" pitchFamily="34" charset="0"/>
              <a:buChar char="•"/>
            </a:pPr>
            <a:endParaRPr lang="ar-BH" sz="2800" dirty="0"/>
          </a:p>
          <a:p>
            <a:pPr algn="ctr" rtl="1">
              <a:buNone/>
            </a:pPr>
            <a:r>
              <a:rPr lang="ar-BH" sz="2800" dirty="0"/>
              <a:t>"في الطفولة المبكرة، </a:t>
            </a:r>
            <a:r>
              <a:rPr lang="ar-BH" sz="2800" i="1" dirty="0"/>
              <a:t>الطريقة</a:t>
            </a:r>
            <a:r>
              <a:rPr lang="ar-BH" sz="2800" dirty="0"/>
              <a:t> أهم من </a:t>
            </a:r>
            <a:r>
              <a:rPr lang="ar-BH" sz="2800" i="1" dirty="0"/>
              <a:t>المعلومة</a:t>
            </a:r>
            <a:r>
              <a:rPr lang="ar-BH" sz="28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8144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F688-B9F7-8CF1-42FC-560CE21C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latin typeface="Segoe UI" panose="020B0502040204020203" pitchFamily="34" charset="0"/>
                <a:cs typeface="Segoe UI" panose="020B0502040204020203" pitchFamily="34" charset="0"/>
              </a:rPr>
              <a:t>أهداف التعلم باللعب</a:t>
            </a:r>
            <a:endParaRPr lang="en-B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89468-1E48-34D1-F769-86D0E4AD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3909" y="1038081"/>
            <a:ext cx="10007941" cy="601533"/>
          </a:xfrm>
        </p:spPr>
        <p:txBody>
          <a:bodyPr>
            <a:normAutofit/>
          </a:bodyPr>
          <a:lstStyle/>
          <a:p>
            <a:r>
              <a:rPr lang="ar-BH" sz="2000" dirty="0"/>
              <a:t>التعلم باللعب لا يعني ترك الأطفال يلعبون بلا هدف ولا يعني تحويل كل درس إلى لعبة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2F604E-C13B-769D-5759-B412D5FE6FB6}"/>
              </a:ext>
            </a:extLst>
          </p:cNvPr>
          <p:cNvSpPr/>
          <p:nvPr/>
        </p:nvSpPr>
        <p:spPr>
          <a:xfrm>
            <a:off x="9438305" y="3246108"/>
            <a:ext cx="2331758" cy="233175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تصميم بيئات تعلم ذكية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D0CE68-7FB1-6B05-3ED1-5328C33995C8}"/>
              </a:ext>
            </a:extLst>
          </p:cNvPr>
          <p:cNvSpPr/>
          <p:nvPr/>
        </p:nvSpPr>
        <p:spPr>
          <a:xfrm>
            <a:off x="6489999" y="3246108"/>
            <a:ext cx="2331758" cy="233175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اختيار نوع اللعب المناسب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EB181D-B96E-EC04-67F6-435EB8B64250}"/>
              </a:ext>
            </a:extLst>
          </p:cNvPr>
          <p:cNvSpPr/>
          <p:nvPr/>
        </p:nvSpPr>
        <p:spPr>
          <a:xfrm>
            <a:off x="3541693" y="3246108"/>
            <a:ext cx="2331758" cy="233175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تدخل مهني مدروس من المعلمة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20306C-796A-A903-21BF-9E1B419067FE}"/>
              </a:ext>
            </a:extLst>
          </p:cNvPr>
          <p:cNvSpPr/>
          <p:nvPr/>
        </p:nvSpPr>
        <p:spPr>
          <a:xfrm>
            <a:off x="593387" y="3246108"/>
            <a:ext cx="2331758" cy="233175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dirty="0"/>
              <a:t>ربط اللعب بأهداف النمو والتعلم</a:t>
            </a:r>
            <a:endParaRPr lang="ar-BH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F897E68-358C-EAEE-5F78-8712CA96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8950" y="2181477"/>
            <a:ext cx="870467" cy="87046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9992970-7D45-E782-BBB2-88B1982A4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0643" y="2181477"/>
            <a:ext cx="870467" cy="87046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87431FF-106C-FF65-3855-800EA355A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2336" y="2181477"/>
            <a:ext cx="870467" cy="87046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0E7354E-BF7A-CD60-E86E-74751181A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9148" y="2329529"/>
            <a:ext cx="661972" cy="6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278C-9671-8FA1-1E29-67ECBD42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السؤال الأهم</a:t>
            </a:r>
            <a:endParaRPr lang="en-BH" dirty="0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2E30938-0049-8FBF-7452-0BF0E124E14B}"/>
              </a:ext>
            </a:extLst>
          </p:cNvPr>
          <p:cNvSpPr/>
          <p:nvPr/>
        </p:nvSpPr>
        <p:spPr>
          <a:xfrm>
            <a:off x="1855026" y="2413996"/>
            <a:ext cx="2866140" cy="1920313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ماذا يتعلمون أثناء اللعب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1B3BFA3-447B-FAFD-0634-D224298DFF6A}"/>
              </a:ext>
            </a:extLst>
          </p:cNvPr>
          <p:cNvSpPr/>
          <p:nvPr/>
        </p:nvSpPr>
        <p:spPr>
          <a:xfrm>
            <a:off x="7071044" y="1780317"/>
            <a:ext cx="2866140" cy="1920313"/>
          </a:xfrm>
          <a:prstGeom prst="wedgeEllipseCallout">
            <a:avLst>
              <a:gd name="adj1" fmla="val 32842"/>
              <a:gd name="adj2" fmla="val 59859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هل الأطفال يلعبون؟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8B669A-14D1-3BA0-BDD6-4232B6B6AA44}"/>
              </a:ext>
            </a:extLst>
          </p:cNvPr>
          <p:cNvGrpSpPr/>
          <p:nvPr/>
        </p:nvGrpSpPr>
        <p:grpSpPr>
          <a:xfrm>
            <a:off x="4191808" y="2037356"/>
            <a:ext cx="591004" cy="591004"/>
            <a:chOff x="4049949" y="2064729"/>
            <a:chExt cx="395796" cy="3948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3A8826-4D20-D6F0-6C02-39755AAB2F62}"/>
                </a:ext>
              </a:extLst>
            </p:cNvPr>
            <p:cNvSpPr/>
            <p:nvPr/>
          </p:nvSpPr>
          <p:spPr>
            <a:xfrm>
              <a:off x="4049949" y="2064729"/>
              <a:ext cx="395796" cy="394820"/>
            </a:xfrm>
            <a:prstGeom prst="ellipse">
              <a:avLst/>
            </a:prstGeom>
            <a:solidFill>
              <a:srgbClr val="2B7D0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 Regular" panose="020B0503030202060203" pitchFamily="34" charset="0"/>
                <a:ea typeface="+mn-ea"/>
                <a:cs typeface="Graphik Arabic Regular"/>
              </a:endParaRPr>
            </a:p>
          </p:txBody>
        </p:sp>
        <p:pic>
          <p:nvPicPr>
            <p:cNvPr id="12" name="Graphic 11" descr="Checkmark with solid fill">
              <a:extLst>
                <a:ext uri="{FF2B5EF4-FFF2-40B4-BE49-F238E27FC236}">
                  <a16:creationId xmlns:a16="http://schemas.microsoft.com/office/drawing/2014/main" id="{4B647212-68E8-16BE-5CBB-2ED99C0E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91233" y="2105525"/>
              <a:ext cx="313228" cy="31322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4F94D0-BFE6-C09C-07BE-010E7CF3B4AF}"/>
              </a:ext>
            </a:extLst>
          </p:cNvPr>
          <p:cNvGrpSpPr>
            <a:grpSpLocks noChangeAspect="1"/>
          </p:cNvGrpSpPr>
          <p:nvPr/>
        </p:nvGrpSpPr>
        <p:grpSpPr>
          <a:xfrm>
            <a:off x="9644916" y="1488050"/>
            <a:ext cx="584536" cy="584536"/>
            <a:chOff x="3536682" y="3685513"/>
            <a:chExt cx="395796" cy="3948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E088E5-C8C1-77C1-B3C2-4FAE7169212E}"/>
                </a:ext>
              </a:extLst>
            </p:cNvPr>
            <p:cNvSpPr/>
            <p:nvPr/>
          </p:nvSpPr>
          <p:spPr>
            <a:xfrm>
              <a:off x="3536682" y="3685513"/>
              <a:ext cx="395796" cy="394820"/>
            </a:xfrm>
            <a:prstGeom prst="ellipse">
              <a:avLst/>
            </a:prstGeom>
            <a:solidFill>
              <a:srgbClr val="2B7D0E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 Regular" panose="020B0503030202060203" pitchFamily="34" charset="0"/>
                <a:ea typeface="+mn-ea"/>
                <a:cs typeface="Graphik Arabic Regular"/>
              </a:endParaRPr>
            </a:p>
          </p:txBody>
        </p:sp>
        <p:pic>
          <p:nvPicPr>
            <p:cNvPr id="15" name="Graphic 14" descr="Close with solid fill">
              <a:extLst>
                <a:ext uri="{FF2B5EF4-FFF2-40B4-BE49-F238E27FC236}">
                  <a16:creationId xmlns:a16="http://schemas.microsoft.com/office/drawing/2014/main" id="{2CB0E35B-AF39-B3EA-9B1F-62E9918C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61588" y="3709932"/>
              <a:ext cx="345983" cy="345983"/>
            </a:xfrm>
            <a:prstGeom prst="rect">
              <a:avLst/>
            </a:prstGeom>
          </p:spPr>
        </p:pic>
      </p:grpSp>
      <p:pic>
        <p:nvPicPr>
          <p:cNvPr id="17" name="Picture 16" descr="A cartoon of a child holding a chalk&#10;&#10;AI-generated content may be incorrect.">
            <a:extLst>
              <a:ext uri="{FF2B5EF4-FFF2-40B4-BE49-F238E27FC236}">
                <a16:creationId xmlns:a16="http://schemas.microsoft.com/office/drawing/2014/main" id="{17509C88-8420-D5B6-7D84-ECD84851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9" y="3233832"/>
            <a:ext cx="1689100" cy="2832100"/>
          </a:xfrm>
          <a:prstGeom prst="rect">
            <a:avLst/>
          </a:prstGeom>
        </p:spPr>
      </p:pic>
      <p:pic>
        <p:nvPicPr>
          <p:cNvPr id="19" name="Picture 18" descr="A cartoon of a child with a question mark above his head&#10;&#10;AI-generated content may be incorrect.">
            <a:extLst>
              <a:ext uri="{FF2B5EF4-FFF2-40B4-BE49-F238E27FC236}">
                <a16:creationId xmlns:a16="http://schemas.microsoft.com/office/drawing/2014/main" id="{983E6FFC-E1B9-DC9A-C3F5-20B473392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37" y="3054680"/>
            <a:ext cx="17018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E4289-3AF9-3C06-4A7F-FFD734A7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BH" dirty="0"/>
              <a:t>أنواع التعلم باللعب</a:t>
            </a:r>
            <a:br>
              <a:rPr lang="ar-BH" dirty="0"/>
            </a:br>
            <a:endParaRPr lang="en-B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6B939-2CAB-B7F3-021C-94E527ED4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029" y="1174851"/>
            <a:ext cx="10007941" cy="465214"/>
          </a:xfrm>
        </p:spPr>
        <p:txBody>
          <a:bodyPr>
            <a:normAutofit/>
          </a:bodyPr>
          <a:lstStyle/>
          <a:p>
            <a:pPr algn="ctr"/>
            <a:r>
              <a:rPr lang="ar-BH" sz="1800" dirty="0"/>
              <a:t>الأطفال لا يتعلمون بنفس الطريقة أثناء اللعب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BE45D8-73B4-82A7-90C7-B9B81DD14CB6}"/>
              </a:ext>
            </a:extLst>
          </p:cNvPr>
          <p:cNvSpPr/>
          <p:nvPr/>
        </p:nvSpPr>
        <p:spPr>
          <a:xfrm>
            <a:off x="8768212" y="3708780"/>
            <a:ext cx="2331758" cy="2331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pc="40" dirty="0">
                <a:solidFill>
                  <a:schemeClr val="accent2">
                    <a:lumMod val="75000"/>
                  </a:schemeClr>
                </a:solidFill>
                <a:latin typeface="Bryndan Write"/>
                <a:ea typeface="Bryndan Write"/>
                <a:sym typeface="Bryndan Write"/>
                <a:rtl/>
              </a:rPr>
              <a:t>وظيفة</a:t>
            </a:r>
          </a:p>
          <a:p>
            <a:pPr algn="ctr" rtl="1"/>
            <a:r>
              <a:rPr lang="ar-EG" spc="40" dirty="0">
                <a:solidFill>
                  <a:schemeClr val="accent2">
                    <a:lumMod val="75000"/>
                  </a:schemeClr>
                </a:solidFill>
                <a:latin typeface="Bryndan Write"/>
                <a:ea typeface="Bryndan Write"/>
                <a:sym typeface="Bryndan Write"/>
                <a:rtl/>
              </a:rPr>
              <a:t>تعليمية</a:t>
            </a:r>
          </a:p>
          <a:p>
            <a:pPr algn="ctr" rtl="1"/>
            <a:r>
              <a:rPr lang="ar-EG" spc="40" dirty="0">
                <a:solidFill>
                  <a:schemeClr val="accent2">
                    <a:lumMod val="75000"/>
                  </a:schemeClr>
                </a:solidFill>
                <a:latin typeface="Bryndan Write"/>
                <a:ea typeface="Bryndan Write"/>
                <a:sym typeface="Bryndan Write"/>
                <a:rtl/>
              </a:rPr>
              <a:t>مختلفة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473289-7AF5-9495-D36C-488BB3EF4ACA}"/>
              </a:ext>
            </a:extLst>
          </p:cNvPr>
          <p:cNvSpPr/>
          <p:nvPr/>
        </p:nvSpPr>
        <p:spPr>
          <a:xfrm>
            <a:off x="4930119" y="3706229"/>
            <a:ext cx="2331758" cy="2331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pc="40" dirty="0">
                <a:solidFill>
                  <a:schemeClr val="accent2">
                    <a:lumMod val="75000"/>
                  </a:schemeClr>
                </a:solidFill>
                <a:latin typeface="Bryndan Write"/>
                <a:ea typeface="Bryndan Write"/>
                <a:sym typeface="Bryndan Write"/>
                <a:rtl/>
              </a:rPr>
              <a:t>مهارة</a:t>
            </a:r>
          </a:p>
          <a:p>
            <a:pPr algn="ctr" rtl="1"/>
            <a:r>
              <a:rPr lang="ar-EG" spc="40" dirty="0">
                <a:solidFill>
                  <a:schemeClr val="accent2">
                    <a:lumMod val="75000"/>
                  </a:schemeClr>
                </a:solidFill>
                <a:latin typeface="Bryndan Write"/>
                <a:ea typeface="Bryndan Write"/>
                <a:sym typeface="Bryndan Write"/>
                <a:rtl/>
              </a:rPr>
              <a:t>مختلفة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84F171-840E-F5E4-FD41-505B86B1C8BD}"/>
              </a:ext>
            </a:extLst>
          </p:cNvPr>
          <p:cNvSpPr/>
          <p:nvPr/>
        </p:nvSpPr>
        <p:spPr>
          <a:xfrm>
            <a:off x="1092026" y="3706229"/>
            <a:ext cx="2331758" cy="2331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dirty="0">
                <a:solidFill>
                  <a:schemeClr val="accent2">
                    <a:lumMod val="75000"/>
                  </a:schemeClr>
                </a:solidFill>
              </a:rPr>
              <a:t>دور</a:t>
            </a:r>
          </a:p>
          <a:p>
            <a:pPr algn="ctr" rtl="1"/>
            <a:r>
              <a:rPr lang="ar-BH" dirty="0">
                <a:solidFill>
                  <a:schemeClr val="accent2">
                    <a:lumMod val="75000"/>
                  </a:schemeClr>
                </a:solidFill>
              </a:rPr>
              <a:t>مختلف</a:t>
            </a:r>
          </a:p>
          <a:p>
            <a:pPr algn="ctr" rtl="1"/>
            <a:r>
              <a:rPr lang="ar-BH" dirty="0">
                <a:solidFill>
                  <a:schemeClr val="accent2">
                    <a:lumMod val="75000"/>
                  </a:schemeClr>
                </a:solidFill>
              </a:rPr>
              <a:t>للمعلمة</a:t>
            </a:r>
          </a:p>
        </p:txBody>
      </p:sp>
      <p:sp>
        <p:nvSpPr>
          <p:cNvPr id="19" name="Alternate Process 18">
            <a:extLst>
              <a:ext uri="{FF2B5EF4-FFF2-40B4-BE49-F238E27FC236}">
                <a16:creationId xmlns:a16="http://schemas.microsoft.com/office/drawing/2014/main" id="{D99D1017-2069-CA40-8E11-F7BE56E3BF22}"/>
              </a:ext>
            </a:extLst>
          </p:cNvPr>
          <p:cNvSpPr/>
          <p:nvPr/>
        </p:nvSpPr>
        <p:spPr>
          <a:xfrm>
            <a:off x="4339770" y="1804699"/>
            <a:ext cx="3512457" cy="904753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dirty="0"/>
              <a:t>لكل نوع لعب</a:t>
            </a:r>
            <a:endParaRPr lang="en-BH" dirty="0"/>
          </a:p>
        </p:txBody>
      </p:sp>
      <p:pic>
        <p:nvPicPr>
          <p:cNvPr id="28" name="Graphic 27" descr="Lightbulb and gear with solid fill">
            <a:extLst>
              <a:ext uri="{FF2B5EF4-FFF2-40B4-BE49-F238E27FC236}">
                <a16:creationId xmlns:a16="http://schemas.microsoft.com/office/drawing/2014/main" id="{67985A14-D013-BDC3-47B7-90DA6BB00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8660" y="3218512"/>
            <a:ext cx="914400" cy="914400"/>
          </a:xfrm>
          <a:prstGeom prst="rect">
            <a:avLst/>
          </a:prstGeom>
        </p:spPr>
      </p:pic>
      <p:pic>
        <p:nvPicPr>
          <p:cNvPr id="30" name="Graphic 29" descr="Paint brush with solid fill">
            <a:extLst>
              <a:ext uri="{FF2B5EF4-FFF2-40B4-BE49-F238E27FC236}">
                <a16:creationId xmlns:a16="http://schemas.microsoft.com/office/drawing/2014/main" id="{6888FEB6-AEAF-438D-823D-8F1B81B23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567" y="3333580"/>
            <a:ext cx="914400" cy="914400"/>
          </a:xfrm>
          <a:prstGeom prst="rect">
            <a:avLst/>
          </a:prstGeom>
        </p:spPr>
      </p:pic>
      <p:pic>
        <p:nvPicPr>
          <p:cNvPr id="34" name="Graphic 33" descr="Teacher with solid fill">
            <a:extLst>
              <a:ext uri="{FF2B5EF4-FFF2-40B4-BE49-F238E27FC236}">
                <a16:creationId xmlns:a16="http://schemas.microsoft.com/office/drawing/2014/main" id="{09F690ED-52DE-9469-A143-1482F9E81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1565" y="3142684"/>
            <a:ext cx="1066056" cy="106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8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bQA theme">
  <a:themeElements>
    <a:clrScheme name="BQA">
      <a:dk1>
        <a:srgbClr val="01467C"/>
      </a:dk1>
      <a:lt1>
        <a:srgbClr val="FFFFFF"/>
      </a:lt1>
      <a:dk2>
        <a:srgbClr val="01467C"/>
      </a:dk2>
      <a:lt2>
        <a:srgbClr val="FFFFFF"/>
      </a:lt2>
      <a:accent1>
        <a:srgbClr val="01467C"/>
      </a:accent1>
      <a:accent2>
        <a:srgbClr val="107D0E"/>
      </a:accent2>
      <a:accent3>
        <a:srgbClr val="FBB704"/>
      </a:accent3>
      <a:accent4>
        <a:srgbClr val="F57C11"/>
      </a:accent4>
      <a:accent5>
        <a:srgbClr val="F82801"/>
      </a:accent5>
      <a:accent6>
        <a:srgbClr val="0077D1"/>
      </a:accent6>
      <a:hlink>
        <a:srgbClr val="3EACFF"/>
      </a:hlink>
      <a:folHlink>
        <a:srgbClr val="CACACA"/>
      </a:folHlink>
    </a:clrScheme>
    <a:fontScheme name="BQA theme">
      <a:majorFont>
        <a:latin typeface="Graphik Bold"/>
        <a:ea typeface=""/>
        <a:cs typeface="Graphik Arabic Bold"/>
      </a:majorFont>
      <a:minorFont>
        <a:latin typeface="Graphik"/>
        <a:ea typeface=""/>
        <a:cs typeface="Graphik Arab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QA theme" id="{4E923CB4-087C-41C6-9D00-02C6D30B9773}" vid="{A452A90B-BFF1-4C09-8DCE-CA23D5D31A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1041</Words>
  <Application>Microsoft Office PowerPoint</Application>
  <PresentationFormat>Widescreen</PresentationFormat>
  <Paragraphs>251</Paragraphs>
  <Slides>45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Aptos</vt:lpstr>
      <vt:lpstr>Arial</vt:lpstr>
      <vt:lpstr>Bryndan Write</vt:lpstr>
      <vt:lpstr>Graphik</vt:lpstr>
      <vt:lpstr>Graphik Arabic Bold</vt:lpstr>
      <vt:lpstr>Graphik Arabic Regular</vt:lpstr>
      <vt:lpstr>Graphik Regular</vt:lpstr>
      <vt:lpstr>GRAPHIK-SEMIBOLD</vt:lpstr>
      <vt:lpstr>Poppins Medium</vt:lpstr>
      <vt:lpstr>Segoe UI</vt:lpstr>
      <vt:lpstr>Segoe UI Semibold</vt:lpstr>
      <vt:lpstr>bQA theme</vt:lpstr>
      <vt:lpstr>أنواع التعلم من خلال اللعب في رياض الأطفال</vt:lpstr>
      <vt:lpstr>الفهرس</vt:lpstr>
      <vt:lpstr>شاهد الفيديو</vt:lpstr>
      <vt:lpstr>تفاعل معنا</vt:lpstr>
      <vt:lpstr>تعريف ... ماهو التعلم باللعب ؟ </vt:lpstr>
      <vt:lpstr>لمذا التعلم باللعب ؟</vt:lpstr>
      <vt:lpstr>أهداف التعلم باللعب</vt:lpstr>
      <vt:lpstr>السؤال الأهم</vt:lpstr>
      <vt:lpstr>أنواع التعلم باللعب </vt:lpstr>
      <vt:lpstr>مهم جداَ</vt:lpstr>
      <vt:lpstr>انواع التعلم باللعب في رياض الأطفال</vt:lpstr>
      <vt:lpstr>اللعب الحركي</vt:lpstr>
      <vt:lpstr> اللعب الحركي :   تعزيز المهارات الحركية الكبرى والصغرى . أمثلة : الجري – القفز – التشكيل بالطين . </vt:lpstr>
      <vt:lpstr>ماذا يتعلم الطفل في التعلم الحركي ؟ هذا النوع أساس التنظيم العصبي والانتباه  "طفل لا يتحرك جيدًا… لن يركز جيدًا." </vt:lpstr>
      <vt:lpstr>دور المعلمة </vt:lpstr>
      <vt:lpstr>اللعب التخيلي </vt:lpstr>
      <vt:lpstr>اللعب التخيلي : تنمية الخيال والإبتكار  التعبير عن الذات  أمثلة : لعب الأدوار – بناء القصص   </vt:lpstr>
      <vt:lpstr>أهمية اللعب التخيلي : هذا النوع يُستخدم لدعم: اللغة الذكاء العاطفي فهم العالم الاجتماعي  </vt:lpstr>
      <vt:lpstr>دور المعلمة </vt:lpstr>
      <vt:lpstr>التعلم البنائي </vt:lpstr>
      <vt:lpstr>ماهو التعلم البنائي : هذا اللعب أساس: STEM المبكر حل المشكلات التخطيط التنفيذي  </vt:lpstr>
      <vt:lpstr>أهمية التعلم البنائي </vt:lpstr>
      <vt:lpstr>دور المعلمة </vt:lpstr>
      <vt:lpstr>اللعب الحسي الاستكشافي</vt:lpstr>
      <vt:lpstr>اللعب الحسي الاستكشافي </vt:lpstr>
      <vt:lpstr>ماذا يتعلم الطفل؟</vt:lpstr>
      <vt:lpstr>دور المعلمة</vt:lpstr>
      <vt:lpstr>اللعب الجماعي</vt:lpstr>
      <vt:lpstr>اللعب الحسي الاستكشافي </vt:lpstr>
      <vt:lpstr>ماذا يتعلم الطفل؟ </vt:lpstr>
      <vt:lpstr>دور المعلمة</vt:lpstr>
      <vt:lpstr>اللعب الحر واللعب الموجه</vt:lpstr>
      <vt:lpstr>اللعب الحر</vt:lpstr>
      <vt:lpstr>اللعب الموجه</vt:lpstr>
      <vt:lpstr>ماذا يتعلم الطفل؟ </vt:lpstr>
      <vt:lpstr>دور المعلمة</vt:lpstr>
      <vt:lpstr>الخلاصة</vt:lpstr>
      <vt:lpstr>لكل نوع لعب</vt:lpstr>
      <vt:lpstr>جودة التعلم باللعب تعتمد على</vt:lpstr>
      <vt:lpstr>دور المعلمة في التعلم باللعب</vt:lpstr>
      <vt:lpstr>لماذا التعلم باللعب؟</vt:lpstr>
      <vt:lpstr>PowerPoint Presentation</vt:lpstr>
      <vt:lpstr>ملخص ورشة لتعلم من خلال اللعب في رياض الأطفال </vt:lpstr>
      <vt:lpstr>ورشة عمل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Maram Al Qasimi</dc:creator>
  <cp:lastModifiedBy>Maram Al Qasimi</cp:lastModifiedBy>
  <cp:revision>36</cp:revision>
  <dcterms:created xsi:type="dcterms:W3CDTF">2026-01-18T07:07:15Z</dcterms:created>
  <dcterms:modified xsi:type="dcterms:W3CDTF">2026-03-10T08:43:54Z</dcterms:modified>
</cp:coreProperties>
</file>